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57" r:id="rId1"/>
  </p:sldMasterIdLst>
  <p:notesMasterIdLst>
    <p:notesMasterId r:id="rId33"/>
  </p:notesMasterIdLst>
  <p:sldIdLst>
    <p:sldId id="256" r:id="rId2"/>
    <p:sldId id="316" r:id="rId3"/>
    <p:sldId id="310" r:id="rId4"/>
    <p:sldId id="292" r:id="rId5"/>
    <p:sldId id="293" r:id="rId6"/>
    <p:sldId id="311" r:id="rId7"/>
    <p:sldId id="313" r:id="rId8"/>
    <p:sldId id="295" r:id="rId9"/>
    <p:sldId id="288" r:id="rId10"/>
    <p:sldId id="287" r:id="rId11"/>
    <p:sldId id="289" r:id="rId12"/>
    <p:sldId id="318" r:id="rId13"/>
    <p:sldId id="327" r:id="rId14"/>
    <p:sldId id="321" r:id="rId15"/>
    <p:sldId id="297" r:id="rId16"/>
    <p:sldId id="328" r:id="rId17"/>
    <p:sldId id="329" r:id="rId18"/>
    <p:sldId id="301" r:id="rId19"/>
    <p:sldId id="302" r:id="rId20"/>
    <p:sldId id="325" r:id="rId21"/>
    <p:sldId id="323" r:id="rId22"/>
    <p:sldId id="326" r:id="rId23"/>
    <p:sldId id="322" r:id="rId24"/>
    <p:sldId id="324" r:id="rId25"/>
    <p:sldId id="330" r:id="rId26"/>
    <p:sldId id="331" r:id="rId27"/>
    <p:sldId id="332" r:id="rId28"/>
    <p:sldId id="333" r:id="rId29"/>
    <p:sldId id="334" r:id="rId30"/>
    <p:sldId id="335" r:id="rId31"/>
    <p:sldId id="29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 initials="M" lastIdx="2" clrIdx="0">
    <p:extLst>
      <p:ext uri="{19B8F6BF-5375-455C-9EA6-DF929625EA0E}">
        <p15:presenceInfo xmlns:p15="http://schemas.microsoft.com/office/powerpoint/2012/main" userId="M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42E6A-F384-4F6A-908D-4405ABE0A92F}" type="doc">
      <dgm:prSet loTypeId="urn:microsoft.com/office/officeart/2005/8/layout/hProcess11" loCatId="process" qsTypeId="urn:microsoft.com/office/officeart/2005/8/quickstyle/simple1" qsCatId="simple" csTypeId="urn:microsoft.com/office/officeart/2005/8/colors/accent2_3" csCatId="accent2" phldr="1"/>
      <dgm:spPr/>
      <dgm:t>
        <a:bodyPr/>
        <a:lstStyle/>
        <a:p>
          <a:endParaRPr lang="it-IT"/>
        </a:p>
      </dgm:t>
    </dgm:pt>
    <dgm:pt modelId="{D7A936C0-91C8-4FAA-9FA4-39802E0350F8}">
      <dgm:prSet/>
      <dgm:spPr/>
      <dgm:t>
        <a:bodyPr/>
        <a:lstStyle/>
        <a:p>
          <a:pPr rtl="0"/>
          <a:r>
            <a:rPr lang="fr-FR" dirty="0" smtClean="0"/>
            <a:t>1. </a:t>
          </a:r>
          <a:r>
            <a:rPr lang="fr-FR" dirty="0" err="1" smtClean="0"/>
            <a:t>Presenza</a:t>
          </a:r>
          <a:r>
            <a:rPr lang="fr-FR" dirty="0" smtClean="0"/>
            <a:t> di </a:t>
          </a:r>
          <a:r>
            <a:rPr lang="fr-FR" dirty="0" err="1" smtClean="0"/>
            <a:t>una</a:t>
          </a:r>
          <a:r>
            <a:rPr lang="fr-FR" dirty="0" smtClean="0"/>
            <a:t> </a:t>
          </a:r>
          <a:r>
            <a:rPr lang="fr-FR" dirty="0" err="1" smtClean="0"/>
            <a:t>interazione</a:t>
          </a:r>
          <a:r>
            <a:rPr lang="fr-FR" dirty="0" smtClean="0"/>
            <a:t> </a:t>
          </a:r>
          <a:r>
            <a:rPr lang="fr-FR" dirty="0" err="1" smtClean="0"/>
            <a:t>concettuale</a:t>
          </a:r>
          <a:r>
            <a:rPr lang="fr-FR" dirty="0" smtClean="0"/>
            <a:t> </a:t>
          </a:r>
          <a:r>
            <a:rPr lang="fr-FR" dirty="0" err="1" smtClean="0"/>
            <a:t>tra</a:t>
          </a:r>
          <a:r>
            <a:rPr lang="fr-FR" dirty="0" smtClean="0"/>
            <a:t> source </a:t>
          </a:r>
          <a:r>
            <a:rPr lang="fr-FR" dirty="0" err="1" smtClean="0"/>
            <a:t>domain</a:t>
          </a:r>
          <a:r>
            <a:rPr lang="fr-FR" dirty="0" smtClean="0"/>
            <a:t> e </a:t>
          </a:r>
          <a:r>
            <a:rPr lang="fr-FR" dirty="0" err="1" smtClean="0"/>
            <a:t>target</a:t>
          </a:r>
          <a:r>
            <a:rPr lang="fr-FR" dirty="0" smtClean="0"/>
            <a:t> </a:t>
          </a:r>
          <a:r>
            <a:rPr lang="fr-FR" dirty="0" err="1" smtClean="0"/>
            <a:t>domain</a:t>
          </a:r>
          <a:r>
            <a:rPr lang="fr-FR" dirty="0" smtClean="0"/>
            <a:t>, i </a:t>
          </a:r>
          <a:r>
            <a:rPr lang="fr-FR" dirty="0" err="1" smtClean="0"/>
            <a:t>cui</a:t>
          </a:r>
          <a:r>
            <a:rPr lang="fr-FR" dirty="0" smtClean="0"/>
            <a:t> </a:t>
          </a:r>
          <a:r>
            <a:rPr lang="fr-FR" dirty="0" err="1" smtClean="0"/>
            <a:t>esiti</a:t>
          </a:r>
          <a:r>
            <a:rPr lang="fr-FR" dirty="0" smtClean="0"/>
            <a:t> </a:t>
          </a:r>
          <a:r>
            <a:rPr lang="fr-FR" dirty="0" err="1" smtClean="0"/>
            <a:t>possono</a:t>
          </a:r>
          <a:r>
            <a:rPr lang="fr-FR" dirty="0" smtClean="0"/>
            <a:t> </a:t>
          </a:r>
          <a:r>
            <a:rPr lang="fr-FR" dirty="0" err="1" smtClean="0"/>
            <a:t>variare</a:t>
          </a:r>
          <a:r>
            <a:rPr lang="fr-FR" dirty="0" smtClean="0"/>
            <a:t> dalla </a:t>
          </a:r>
          <a:r>
            <a:rPr lang="fr-FR" dirty="0" err="1" smtClean="0"/>
            <a:t>metafora</a:t>
          </a:r>
          <a:r>
            <a:rPr lang="fr-FR" dirty="0" smtClean="0"/>
            <a:t> d’</a:t>
          </a:r>
          <a:r>
            <a:rPr lang="fr-FR" dirty="0" err="1" smtClean="0"/>
            <a:t>invenzione</a:t>
          </a:r>
          <a:r>
            <a:rPr lang="fr-FR" dirty="0" smtClean="0"/>
            <a:t> alla </a:t>
          </a:r>
          <a:r>
            <a:rPr lang="fr-FR" dirty="0" err="1" smtClean="0"/>
            <a:t>catacresi</a:t>
          </a:r>
          <a:r>
            <a:rPr lang="fr-FR" dirty="0" smtClean="0"/>
            <a:t> </a:t>
          </a:r>
          <a:r>
            <a:rPr lang="fr-FR" dirty="0" err="1" smtClean="0"/>
            <a:t>analogica</a:t>
          </a:r>
          <a:r>
            <a:rPr lang="fr-FR" dirty="0" smtClean="0"/>
            <a:t>;</a:t>
          </a:r>
          <a:endParaRPr lang="it-IT" dirty="0"/>
        </a:p>
      </dgm:t>
    </dgm:pt>
    <dgm:pt modelId="{8BFE83DC-B990-4DD1-8575-BA15FEDBF924}" type="parTrans" cxnId="{3DADECBA-9B4A-4809-AC71-C8B2301BE6F4}">
      <dgm:prSet/>
      <dgm:spPr/>
      <dgm:t>
        <a:bodyPr/>
        <a:lstStyle/>
        <a:p>
          <a:endParaRPr lang="it-IT"/>
        </a:p>
      </dgm:t>
    </dgm:pt>
    <dgm:pt modelId="{E74376B3-0D04-4907-8448-58B7BB9DC082}" type="sibTrans" cxnId="{3DADECBA-9B4A-4809-AC71-C8B2301BE6F4}">
      <dgm:prSet/>
      <dgm:spPr/>
      <dgm:t>
        <a:bodyPr/>
        <a:lstStyle/>
        <a:p>
          <a:endParaRPr lang="it-IT"/>
        </a:p>
      </dgm:t>
    </dgm:pt>
    <dgm:pt modelId="{B28B667D-9EE2-40A5-A643-BB245846FE1F}">
      <dgm:prSet/>
      <dgm:spPr/>
      <dgm:t>
        <a:bodyPr/>
        <a:lstStyle/>
        <a:p>
          <a:pPr rtl="0"/>
          <a:r>
            <a:rPr lang="fr-FR" dirty="0" smtClean="0"/>
            <a:t>2. </a:t>
          </a:r>
          <a:r>
            <a:rPr lang="fr-FR" dirty="0" err="1" smtClean="0"/>
            <a:t>Natura</a:t>
          </a:r>
          <a:r>
            <a:rPr lang="fr-FR" dirty="0" smtClean="0"/>
            <a:t> </a:t>
          </a:r>
          <a:r>
            <a:rPr lang="fr-FR" dirty="0" err="1" smtClean="0"/>
            <a:t>necessaria</a:t>
          </a:r>
          <a:r>
            <a:rPr lang="fr-FR" dirty="0" smtClean="0"/>
            <a:t> e </a:t>
          </a:r>
          <a:r>
            <a:rPr lang="fr-FR" dirty="0" err="1" smtClean="0"/>
            <a:t>insostituibile</a:t>
          </a:r>
          <a:r>
            <a:rPr lang="fr-FR" dirty="0" smtClean="0"/>
            <a:t> </a:t>
          </a:r>
          <a:r>
            <a:rPr lang="fr-FR" dirty="0" err="1" smtClean="0"/>
            <a:t>della</a:t>
          </a:r>
          <a:r>
            <a:rPr lang="fr-FR" dirty="0" smtClean="0"/>
            <a:t> </a:t>
          </a:r>
          <a:r>
            <a:rPr lang="fr-FR" dirty="0" err="1" smtClean="0"/>
            <a:t>metafora</a:t>
          </a:r>
          <a:r>
            <a:rPr lang="fr-FR" dirty="0" smtClean="0"/>
            <a:t> </a:t>
          </a:r>
          <a:r>
            <a:rPr lang="fr-FR" dirty="0" err="1" smtClean="0"/>
            <a:t>nel</a:t>
          </a:r>
          <a:r>
            <a:rPr lang="fr-FR" dirty="0" smtClean="0"/>
            <a:t> </a:t>
          </a:r>
          <a:r>
            <a:rPr lang="fr-FR" dirty="0" err="1" smtClean="0"/>
            <a:t>lessico</a:t>
          </a:r>
          <a:r>
            <a:rPr lang="fr-FR" dirty="0" smtClean="0"/>
            <a:t> </a:t>
          </a:r>
          <a:r>
            <a:rPr lang="fr-FR" dirty="0" err="1" smtClean="0"/>
            <a:t>specifico</a:t>
          </a:r>
          <a:r>
            <a:rPr lang="fr-FR" dirty="0" smtClean="0"/>
            <a:t>, come </a:t>
          </a:r>
          <a:r>
            <a:rPr lang="fr-FR" dirty="0" err="1" smtClean="0"/>
            <a:t>denominazione</a:t>
          </a:r>
          <a:r>
            <a:rPr lang="fr-FR" dirty="0" smtClean="0"/>
            <a:t> di un </a:t>
          </a:r>
          <a:r>
            <a:rPr lang="fr-FR" dirty="0" err="1" smtClean="0"/>
            <a:t>concetto</a:t>
          </a:r>
          <a:r>
            <a:rPr lang="fr-FR" dirty="0" smtClean="0"/>
            <a:t> </a:t>
          </a:r>
          <a:r>
            <a:rPr lang="fr-FR" dirty="0" err="1" smtClean="0"/>
            <a:t>preciso</a:t>
          </a:r>
          <a:r>
            <a:rPr lang="fr-FR" dirty="0" smtClean="0"/>
            <a:t> ;</a:t>
          </a:r>
          <a:endParaRPr lang="it-IT" dirty="0"/>
        </a:p>
      </dgm:t>
    </dgm:pt>
    <dgm:pt modelId="{EB351958-BF92-4E46-ADA3-E9DB130448AC}" type="parTrans" cxnId="{227F9223-A944-41ED-8287-29BDF741F57F}">
      <dgm:prSet/>
      <dgm:spPr/>
      <dgm:t>
        <a:bodyPr/>
        <a:lstStyle/>
        <a:p>
          <a:endParaRPr lang="it-IT"/>
        </a:p>
      </dgm:t>
    </dgm:pt>
    <dgm:pt modelId="{3F768E04-26B0-4039-A7C4-1609434B45D3}" type="sibTrans" cxnId="{227F9223-A944-41ED-8287-29BDF741F57F}">
      <dgm:prSet/>
      <dgm:spPr/>
      <dgm:t>
        <a:bodyPr/>
        <a:lstStyle/>
        <a:p>
          <a:endParaRPr lang="it-IT"/>
        </a:p>
      </dgm:t>
    </dgm:pt>
    <dgm:pt modelId="{E322A8E0-8271-4D20-B9A3-6BA439D09A6E}">
      <dgm:prSet/>
      <dgm:spPr/>
      <dgm:t>
        <a:bodyPr/>
        <a:lstStyle/>
        <a:p>
          <a:pPr rtl="0"/>
          <a:r>
            <a:rPr lang="fr-FR" dirty="0" smtClean="0"/>
            <a:t>3. </a:t>
          </a:r>
          <a:r>
            <a:rPr lang="fr-FR" dirty="0" err="1" smtClean="0"/>
            <a:t>Utilità</a:t>
          </a:r>
          <a:r>
            <a:rPr lang="fr-FR" dirty="0" smtClean="0"/>
            <a:t> </a:t>
          </a:r>
          <a:r>
            <a:rPr lang="fr-FR" dirty="0" err="1" smtClean="0"/>
            <a:t>della</a:t>
          </a:r>
          <a:r>
            <a:rPr lang="fr-FR" dirty="0" smtClean="0"/>
            <a:t> </a:t>
          </a:r>
          <a:r>
            <a:rPr lang="fr-FR" dirty="0" err="1" smtClean="0"/>
            <a:t>denominazione</a:t>
          </a:r>
          <a:r>
            <a:rPr lang="fr-FR" dirty="0" smtClean="0"/>
            <a:t> </a:t>
          </a:r>
          <a:r>
            <a:rPr lang="fr-FR" dirty="0" err="1" smtClean="0"/>
            <a:t>metaforica</a:t>
          </a:r>
          <a:r>
            <a:rPr lang="fr-FR" dirty="0" smtClean="0"/>
            <a:t> </a:t>
          </a:r>
          <a:r>
            <a:rPr lang="fr-FR" dirty="0" err="1" smtClean="0"/>
            <a:t>nella</a:t>
          </a:r>
          <a:r>
            <a:rPr lang="fr-FR" dirty="0" smtClean="0"/>
            <a:t> </a:t>
          </a:r>
          <a:r>
            <a:rPr lang="fr-FR" dirty="0" err="1" smtClean="0"/>
            <a:t>comunicazione</a:t>
          </a:r>
          <a:r>
            <a:rPr lang="fr-FR" dirty="0" smtClean="0"/>
            <a:t> </a:t>
          </a:r>
          <a:r>
            <a:rPr lang="fr-FR" dirty="0" err="1" smtClean="0"/>
            <a:t>professionale</a:t>
          </a:r>
          <a:r>
            <a:rPr lang="fr-FR" dirty="0" smtClean="0"/>
            <a:t>;</a:t>
          </a:r>
          <a:endParaRPr lang="it-IT" dirty="0"/>
        </a:p>
      </dgm:t>
    </dgm:pt>
    <dgm:pt modelId="{80AA6F7F-0FBD-41DF-8EBC-9282EB287A7E}" type="parTrans" cxnId="{E5F3B7B8-3C42-45C4-9E7F-7FC65C458DD8}">
      <dgm:prSet/>
      <dgm:spPr/>
      <dgm:t>
        <a:bodyPr/>
        <a:lstStyle/>
        <a:p>
          <a:endParaRPr lang="it-IT"/>
        </a:p>
      </dgm:t>
    </dgm:pt>
    <dgm:pt modelId="{927B7DAF-991A-452D-8B59-9D7719B8631B}" type="sibTrans" cxnId="{E5F3B7B8-3C42-45C4-9E7F-7FC65C458DD8}">
      <dgm:prSet/>
      <dgm:spPr/>
      <dgm:t>
        <a:bodyPr/>
        <a:lstStyle/>
        <a:p>
          <a:endParaRPr lang="it-IT"/>
        </a:p>
      </dgm:t>
    </dgm:pt>
    <dgm:pt modelId="{014C95FC-FA4B-4AF1-87B4-CE17C5AB044F}">
      <dgm:prSet/>
      <dgm:spPr/>
      <dgm:t>
        <a:bodyPr/>
        <a:lstStyle/>
        <a:p>
          <a:pPr rtl="0"/>
          <a:r>
            <a:rPr lang="fr-FR" dirty="0" smtClean="0"/>
            <a:t>4. </a:t>
          </a:r>
          <a:r>
            <a:rPr lang="fr-FR" dirty="0" err="1" smtClean="0"/>
            <a:t>Natura</a:t>
          </a:r>
          <a:r>
            <a:rPr lang="fr-FR" dirty="0" smtClean="0"/>
            <a:t> </a:t>
          </a:r>
          <a:r>
            <a:rPr lang="fr-FR" dirty="0" err="1" smtClean="0"/>
            <a:t>convenzionale</a:t>
          </a:r>
          <a:r>
            <a:rPr lang="fr-FR" dirty="0" smtClean="0"/>
            <a:t> e </a:t>
          </a:r>
          <a:r>
            <a:rPr lang="fr-FR" dirty="0" err="1" smtClean="0"/>
            <a:t>lessicalizzata</a:t>
          </a:r>
          <a:r>
            <a:rPr lang="fr-FR" dirty="0" smtClean="0"/>
            <a:t> </a:t>
          </a:r>
          <a:r>
            <a:rPr lang="fr-FR" dirty="0" err="1" smtClean="0"/>
            <a:t>della</a:t>
          </a:r>
          <a:r>
            <a:rPr lang="fr-FR" dirty="0" smtClean="0"/>
            <a:t> </a:t>
          </a:r>
          <a:r>
            <a:rPr lang="fr-FR" dirty="0" err="1" smtClean="0"/>
            <a:t>metafora</a:t>
          </a:r>
          <a:r>
            <a:rPr lang="fr-FR" dirty="0" smtClean="0"/>
            <a:t> </a:t>
          </a:r>
          <a:r>
            <a:rPr lang="fr-FR" dirty="0" err="1" smtClean="0"/>
            <a:t>nella</a:t>
          </a:r>
          <a:r>
            <a:rPr lang="fr-FR" dirty="0" smtClean="0"/>
            <a:t> </a:t>
          </a:r>
          <a:r>
            <a:rPr lang="fr-FR" dirty="0" err="1" smtClean="0"/>
            <a:t>comunità</a:t>
          </a:r>
          <a:r>
            <a:rPr lang="fr-FR" dirty="0" smtClean="0"/>
            <a:t> d’</a:t>
          </a:r>
          <a:r>
            <a:rPr lang="fr-FR" dirty="0" err="1" smtClean="0"/>
            <a:t>uso</a:t>
          </a:r>
          <a:r>
            <a:rPr lang="fr-FR" dirty="0" smtClean="0"/>
            <a:t> ( a </a:t>
          </a:r>
          <a:r>
            <a:rPr lang="fr-FR" dirty="0" err="1" smtClean="0"/>
            <a:t>differenza</a:t>
          </a:r>
          <a:r>
            <a:rPr lang="fr-FR" dirty="0" smtClean="0"/>
            <a:t> delle </a:t>
          </a:r>
          <a:r>
            <a:rPr lang="fr-FR" dirty="0" err="1" smtClean="0"/>
            <a:t>metafore</a:t>
          </a:r>
          <a:r>
            <a:rPr lang="fr-FR" dirty="0" smtClean="0"/>
            <a:t> </a:t>
          </a:r>
          <a:r>
            <a:rPr lang="fr-FR" dirty="0" err="1" smtClean="0"/>
            <a:t>divulgative</a:t>
          </a:r>
          <a:r>
            <a:rPr lang="fr-FR" dirty="0" smtClean="0"/>
            <a:t> o </a:t>
          </a:r>
          <a:r>
            <a:rPr lang="fr-FR" dirty="0" err="1" smtClean="0"/>
            <a:t>ornamentali</a:t>
          </a:r>
          <a:r>
            <a:rPr lang="fr-FR" dirty="0" smtClean="0"/>
            <a:t>). </a:t>
          </a:r>
          <a:endParaRPr lang="it-IT" dirty="0"/>
        </a:p>
      </dgm:t>
    </dgm:pt>
    <dgm:pt modelId="{D719D90E-A788-4560-B7C6-8DE4F29E4FB9}" type="parTrans" cxnId="{19C76D97-4119-4806-8C42-6E5EE6964E69}">
      <dgm:prSet/>
      <dgm:spPr/>
      <dgm:t>
        <a:bodyPr/>
        <a:lstStyle/>
        <a:p>
          <a:endParaRPr lang="it-IT"/>
        </a:p>
      </dgm:t>
    </dgm:pt>
    <dgm:pt modelId="{D44FCBCA-F11F-418A-94DC-46672AB2349D}" type="sibTrans" cxnId="{19C76D97-4119-4806-8C42-6E5EE6964E69}">
      <dgm:prSet/>
      <dgm:spPr/>
      <dgm:t>
        <a:bodyPr/>
        <a:lstStyle/>
        <a:p>
          <a:endParaRPr lang="it-IT"/>
        </a:p>
      </dgm:t>
    </dgm:pt>
    <dgm:pt modelId="{B5A7EB15-3D00-4C4C-B86F-7896C4C89613}" type="pres">
      <dgm:prSet presAssocID="{11042E6A-F384-4F6A-908D-4405ABE0A92F}" presName="Name0" presStyleCnt="0">
        <dgm:presLayoutVars>
          <dgm:dir/>
          <dgm:resizeHandles val="exact"/>
        </dgm:presLayoutVars>
      </dgm:prSet>
      <dgm:spPr/>
      <dgm:t>
        <a:bodyPr/>
        <a:lstStyle/>
        <a:p>
          <a:endParaRPr lang="it-IT"/>
        </a:p>
      </dgm:t>
    </dgm:pt>
    <dgm:pt modelId="{464FC1F0-458D-4F99-BC72-B77B4D41B81A}" type="pres">
      <dgm:prSet presAssocID="{11042E6A-F384-4F6A-908D-4405ABE0A92F}" presName="arrow" presStyleLbl="bgShp" presStyleIdx="0" presStyleCnt="1"/>
      <dgm:spPr/>
    </dgm:pt>
    <dgm:pt modelId="{F6E258FB-3D17-462D-A212-B1C9D8BD7037}" type="pres">
      <dgm:prSet presAssocID="{11042E6A-F384-4F6A-908D-4405ABE0A92F}" presName="points" presStyleCnt="0"/>
      <dgm:spPr/>
    </dgm:pt>
    <dgm:pt modelId="{9225A09C-5E1B-4693-AB11-A5B3D66D60EF}" type="pres">
      <dgm:prSet presAssocID="{D7A936C0-91C8-4FAA-9FA4-39802E0350F8}" presName="compositeA" presStyleCnt="0"/>
      <dgm:spPr/>
    </dgm:pt>
    <dgm:pt modelId="{2BD7F68F-DB48-4666-8106-8FAD119EB91F}" type="pres">
      <dgm:prSet presAssocID="{D7A936C0-91C8-4FAA-9FA4-39802E0350F8}" presName="textA" presStyleLbl="revTx" presStyleIdx="0" presStyleCnt="4">
        <dgm:presLayoutVars>
          <dgm:bulletEnabled val="1"/>
        </dgm:presLayoutVars>
      </dgm:prSet>
      <dgm:spPr/>
      <dgm:t>
        <a:bodyPr/>
        <a:lstStyle/>
        <a:p>
          <a:endParaRPr lang="it-IT"/>
        </a:p>
      </dgm:t>
    </dgm:pt>
    <dgm:pt modelId="{6505FB38-4012-4996-9945-1AC979902717}" type="pres">
      <dgm:prSet presAssocID="{D7A936C0-91C8-4FAA-9FA4-39802E0350F8}" presName="circleA" presStyleLbl="node1" presStyleIdx="0" presStyleCnt="4"/>
      <dgm:spPr/>
    </dgm:pt>
    <dgm:pt modelId="{07A82C0A-B220-4810-9FEA-0758C34AC695}" type="pres">
      <dgm:prSet presAssocID="{D7A936C0-91C8-4FAA-9FA4-39802E0350F8}" presName="spaceA" presStyleCnt="0"/>
      <dgm:spPr/>
    </dgm:pt>
    <dgm:pt modelId="{3968C68C-7BE0-4A89-9F16-F55A3B0C0C0E}" type="pres">
      <dgm:prSet presAssocID="{E74376B3-0D04-4907-8448-58B7BB9DC082}" presName="space" presStyleCnt="0"/>
      <dgm:spPr/>
    </dgm:pt>
    <dgm:pt modelId="{5A050246-CA0D-48B2-B62C-A7D3EF365382}" type="pres">
      <dgm:prSet presAssocID="{B28B667D-9EE2-40A5-A643-BB245846FE1F}" presName="compositeB" presStyleCnt="0"/>
      <dgm:spPr/>
    </dgm:pt>
    <dgm:pt modelId="{455B5F4F-EEBC-4332-A7D6-A216AC16907C}" type="pres">
      <dgm:prSet presAssocID="{B28B667D-9EE2-40A5-A643-BB245846FE1F}" presName="textB" presStyleLbl="revTx" presStyleIdx="1" presStyleCnt="4">
        <dgm:presLayoutVars>
          <dgm:bulletEnabled val="1"/>
        </dgm:presLayoutVars>
      </dgm:prSet>
      <dgm:spPr/>
      <dgm:t>
        <a:bodyPr/>
        <a:lstStyle/>
        <a:p>
          <a:endParaRPr lang="it-IT"/>
        </a:p>
      </dgm:t>
    </dgm:pt>
    <dgm:pt modelId="{1C71AD1C-4E0B-45D2-B8A4-DD550168BFA7}" type="pres">
      <dgm:prSet presAssocID="{B28B667D-9EE2-40A5-A643-BB245846FE1F}" presName="circleB" presStyleLbl="node1" presStyleIdx="1" presStyleCnt="4"/>
      <dgm:spPr/>
    </dgm:pt>
    <dgm:pt modelId="{D6F16F0F-B954-4D1A-AE20-C487A72D51AD}" type="pres">
      <dgm:prSet presAssocID="{B28B667D-9EE2-40A5-A643-BB245846FE1F}" presName="spaceB" presStyleCnt="0"/>
      <dgm:spPr/>
    </dgm:pt>
    <dgm:pt modelId="{73099590-3532-481D-A9EE-2F972A3FA1B8}" type="pres">
      <dgm:prSet presAssocID="{3F768E04-26B0-4039-A7C4-1609434B45D3}" presName="space" presStyleCnt="0"/>
      <dgm:spPr/>
    </dgm:pt>
    <dgm:pt modelId="{6910AC02-0B3F-41B1-BAD1-A86FD8E58BAC}" type="pres">
      <dgm:prSet presAssocID="{E322A8E0-8271-4D20-B9A3-6BA439D09A6E}" presName="compositeA" presStyleCnt="0"/>
      <dgm:spPr/>
    </dgm:pt>
    <dgm:pt modelId="{FFDAF044-E88F-4789-887D-DF40C77EE071}" type="pres">
      <dgm:prSet presAssocID="{E322A8E0-8271-4D20-B9A3-6BA439D09A6E}" presName="textA" presStyleLbl="revTx" presStyleIdx="2" presStyleCnt="4">
        <dgm:presLayoutVars>
          <dgm:bulletEnabled val="1"/>
        </dgm:presLayoutVars>
      </dgm:prSet>
      <dgm:spPr/>
      <dgm:t>
        <a:bodyPr/>
        <a:lstStyle/>
        <a:p>
          <a:endParaRPr lang="it-IT"/>
        </a:p>
      </dgm:t>
    </dgm:pt>
    <dgm:pt modelId="{4583728F-D3A1-45E3-88F8-9DD6F5736E6F}" type="pres">
      <dgm:prSet presAssocID="{E322A8E0-8271-4D20-B9A3-6BA439D09A6E}" presName="circleA" presStyleLbl="node1" presStyleIdx="2" presStyleCnt="4"/>
      <dgm:spPr/>
    </dgm:pt>
    <dgm:pt modelId="{D0979A41-B649-42B4-9F1A-84B2E19D1A23}" type="pres">
      <dgm:prSet presAssocID="{E322A8E0-8271-4D20-B9A3-6BA439D09A6E}" presName="spaceA" presStyleCnt="0"/>
      <dgm:spPr/>
    </dgm:pt>
    <dgm:pt modelId="{6CC58DB3-C0E8-4547-BF8C-565C63E00E7D}" type="pres">
      <dgm:prSet presAssocID="{927B7DAF-991A-452D-8B59-9D7719B8631B}" presName="space" presStyleCnt="0"/>
      <dgm:spPr/>
    </dgm:pt>
    <dgm:pt modelId="{158FD3A0-8D2A-45A4-A339-721CA0977D93}" type="pres">
      <dgm:prSet presAssocID="{014C95FC-FA4B-4AF1-87B4-CE17C5AB044F}" presName="compositeB" presStyleCnt="0"/>
      <dgm:spPr/>
    </dgm:pt>
    <dgm:pt modelId="{0C8339F5-F600-4A52-9990-F639A9BDAC85}" type="pres">
      <dgm:prSet presAssocID="{014C95FC-FA4B-4AF1-87B4-CE17C5AB044F}" presName="textB" presStyleLbl="revTx" presStyleIdx="3" presStyleCnt="4">
        <dgm:presLayoutVars>
          <dgm:bulletEnabled val="1"/>
        </dgm:presLayoutVars>
      </dgm:prSet>
      <dgm:spPr/>
      <dgm:t>
        <a:bodyPr/>
        <a:lstStyle/>
        <a:p>
          <a:endParaRPr lang="it-IT"/>
        </a:p>
      </dgm:t>
    </dgm:pt>
    <dgm:pt modelId="{D2DA7FCD-E711-4B4C-8AFE-5D241105160C}" type="pres">
      <dgm:prSet presAssocID="{014C95FC-FA4B-4AF1-87B4-CE17C5AB044F}" presName="circleB" presStyleLbl="node1" presStyleIdx="3" presStyleCnt="4"/>
      <dgm:spPr/>
    </dgm:pt>
    <dgm:pt modelId="{3191E9A9-2ED8-47E1-92C7-8B4BDF18C91B}" type="pres">
      <dgm:prSet presAssocID="{014C95FC-FA4B-4AF1-87B4-CE17C5AB044F}" presName="spaceB" presStyleCnt="0"/>
      <dgm:spPr/>
    </dgm:pt>
  </dgm:ptLst>
  <dgm:cxnLst>
    <dgm:cxn modelId="{3DADECBA-9B4A-4809-AC71-C8B2301BE6F4}" srcId="{11042E6A-F384-4F6A-908D-4405ABE0A92F}" destId="{D7A936C0-91C8-4FAA-9FA4-39802E0350F8}" srcOrd="0" destOrd="0" parTransId="{8BFE83DC-B990-4DD1-8575-BA15FEDBF924}" sibTransId="{E74376B3-0D04-4907-8448-58B7BB9DC082}"/>
    <dgm:cxn modelId="{D03E95DD-81A0-46EA-9F37-EC299AF630CC}" type="presOf" srcId="{11042E6A-F384-4F6A-908D-4405ABE0A92F}" destId="{B5A7EB15-3D00-4C4C-B86F-7896C4C89613}" srcOrd="0" destOrd="0" presId="urn:microsoft.com/office/officeart/2005/8/layout/hProcess11"/>
    <dgm:cxn modelId="{19C76D97-4119-4806-8C42-6E5EE6964E69}" srcId="{11042E6A-F384-4F6A-908D-4405ABE0A92F}" destId="{014C95FC-FA4B-4AF1-87B4-CE17C5AB044F}" srcOrd="3" destOrd="0" parTransId="{D719D90E-A788-4560-B7C6-8DE4F29E4FB9}" sibTransId="{D44FCBCA-F11F-418A-94DC-46672AB2349D}"/>
    <dgm:cxn modelId="{E7DDA6C2-BD9D-4994-865A-A092E021738E}" type="presOf" srcId="{E322A8E0-8271-4D20-B9A3-6BA439D09A6E}" destId="{FFDAF044-E88F-4789-887D-DF40C77EE071}" srcOrd="0" destOrd="0" presId="urn:microsoft.com/office/officeart/2005/8/layout/hProcess11"/>
    <dgm:cxn modelId="{227F9223-A944-41ED-8287-29BDF741F57F}" srcId="{11042E6A-F384-4F6A-908D-4405ABE0A92F}" destId="{B28B667D-9EE2-40A5-A643-BB245846FE1F}" srcOrd="1" destOrd="0" parTransId="{EB351958-BF92-4E46-ADA3-E9DB130448AC}" sibTransId="{3F768E04-26B0-4039-A7C4-1609434B45D3}"/>
    <dgm:cxn modelId="{8C634C59-C534-4D6F-9913-D6FE29A72B33}" type="presOf" srcId="{B28B667D-9EE2-40A5-A643-BB245846FE1F}" destId="{455B5F4F-EEBC-4332-A7D6-A216AC16907C}" srcOrd="0" destOrd="0" presId="urn:microsoft.com/office/officeart/2005/8/layout/hProcess11"/>
    <dgm:cxn modelId="{E5F3B7B8-3C42-45C4-9E7F-7FC65C458DD8}" srcId="{11042E6A-F384-4F6A-908D-4405ABE0A92F}" destId="{E322A8E0-8271-4D20-B9A3-6BA439D09A6E}" srcOrd="2" destOrd="0" parTransId="{80AA6F7F-0FBD-41DF-8EBC-9282EB287A7E}" sibTransId="{927B7DAF-991A-452D-8B59-9D7719B8631B}"/>
    <dgm:cxn modelId="{D4B3ED1F-C76C-417F-9F56-9CFA64CE92E9}" type="presOf" srcId="{D7A936C0-91C8-4FAA-9FA4-39802E0350F8}" destId="{2BD7F68F-DB48-4666-8106-8FAD119EB91F}" srcOrd="0" destOrd="0" presId="urn:microsoft.com/office/officeart/2005/8/layout/hProcess11"/>
    <dgm:cxn modelId="{DE676C74-8851-46B1-852D-C975A69FAC06}" type="presOf" srcId="{014C95FC-FA4B-4AF1-87B4-CE17C5AB044F}" destId="{0C8339F5-F600-4A52-9990-F639A9BDAC85}" srcOrd="0" destOrd="0" presId="urn:microsoft.com/office/officeart/2005/8/layout/hProcess11"/>
    <dgm:cxn modelId="{7790840B-8902-4DDB-BD3D-E8FC5F76A2CF}" type="presParOf" srcId="{B5A7EB15-3D00-4C4C-B86F-7896C4C89613}" destId="{464FC1F0-458D-4F99-BC72-B77B4D41B81A}" srcOrd="0" destOrd="0" presId="urn:microsoft.com/office/officeart/2005/8/layout/hProcess11"/>
    <dgm:cxn modelId="{9D1C19C2-DA8F-42CC-B125-EB5444EFFD72}" type="presParOf" srcId="{B5A7EB15-3D00-4C4C-B86F-7896C4C89613}" destId="{F6E258FB-3D17-462D-A212-B1C9D8BD7037}" srcOrd="1" destOrd="0" presId="urn:microsoft.com/office/officeart/2005/8/layout/hProcess11"/>
    <dgm:cxn modelId="{6E636264-D6F0-4DE5-84D3-B61AC15D521B}" type="presParOf" srcId="{F6E258FB-3D17-462D-A212-B1C9D8BD7037}" destId="{9225A09C-5E1B-4693-AB11-A5B3D66D60EF}" srcOrd="0" destOrd="0" presId="urn:microsoft.com/office/officeart/2005/8/layout/hProcess11"/>
    <dgm:cxn modelId="{DEFCEC70-B485-4178-82CB-E36D50FBC30F}" type="presParOf" srcId="{9225A09C-5E1B-4693-AB11-A5B3D66D60EF}" destId="{2BD7F68F-DB48-4666-8106-8FAD119EB91F}" srcOrd="0" destOrd="0" presId="urn:microsoft.com/office/officeart/2005/8/layout/hProcess11"/>
    <dgm:cxn modelId="{1EDBC01C-7528-4616-AB17-41599B8C86CF}" type="presParOf" srcId="{9225A09C-5E1B-4693-AB11-A5B3D66D60EF}" destId="{6505FB38-4012-4996-9945-1AC979902717}" srcOrd="1" destOrd="0" presId="urn:microsoft.com/office/officeart/2005/8/layout/hProcess11"/>
    <dgm:cxn modelId="{39CB7234-51F8-471F-B09B-C24936ECC5E7}" type="presParOf" srcId="{9225A09C-5E1B-4693-AB11-A5B3D66D60EF}" destId="{07A82C0A-B220-4810-9FEA-0758C34AC695}" srcOrd="2" destOrd="0" presId="urn:microsoft.com/office/officeart/2005/8/layout/hProcess11"/>
    <dgm:cxn modelId="{167CA624-E3BA-4074-BB8B-664945242A5E}" type="presParOf" srcId="{F6E258FB-3D17-462D-A212-B1C9D8BD7037}" destId="{3968C68C-7BE0-4A89-9F16-F55A3B0C0C0E}" srcOrd="1" destOrd="0" presId="urn:microsoft.com/office/officeart/2005/8/layout/hProcess11"/>
    <dgm:cxn modelId="{59B02CC3-CE96-4DA1-A884-BAB06469D612}" type="presParOf" srcId="{F6E258FB-3D17-462D-A212-B1C9D8BD7037}" destId="{5A050246-CA0D-48B2-B62C-A7D3EF365382}" srcOrd="2" destOrd="0" presId="urn:microsoft.com/office/officeart/2005/8/layout/hProcess11"/>
    <dgm:cxn modelId="{4F36319C-C728-40A5-A8EA-CB8D06827EE6}" type="presParOf" srcId="{5A050246-CA0D-48B2-B62C-A7D3EF365382}" destId="{455B5F4F-EEBC-4332-A7D6-A216AC16907C}" srcOrd="0" destOrd="0" presId="urn:microsoft.com/office/officeart/2005/8/layout/hProcess11"/>
    <dgm:cxn modelId="{40581254-127C-40B7-849F-EDCCBE9F8BA2}" type="presParOf" srcId="{5A050246-CA0D-48B2-B62C-A7D3EF365382}" destId="{1C71AD1C-4E0B-45D2-B8A4-DD550168BFA7}" srcOrd="1" destOrd="0" presId="urn:microsoft.com/office/officeart/2005/8/layout/hProcess11"/>
    <dgm:cxn modelId="{F5E089CD-718A-4EB0-8FAB-06EB5162B4F5}" type="presParOf" srcId="{5A050246-CA0D-48B2-B62C-A7D3EF365382}" destId="{D6F16F0F-B954-4D1A-AE20-C487A72D51AD}" srcOrd="2" destOrd="0" presId="urn:microsoft.com/office/officeart/2005/8/layout/hProcess11"/>
    <dgm:cxn modelId="{77EEB82F-AC58-4B91-A199-AA054DFE4D63}" type="presParOf" srcId="{F6E258FB-3D17-462D-A212-B1C9D8BD7037}" destId="{73099590-3532-481D-A9EE-2F972A3FA1B8}" srcOrd="3" destOrd="0" presId="urn:microsoft.com/office/officeart/2005/8/layout/hProcess11"/>
    <dgm:cxn modelId="{8F1F06C2-9B57-4BD8-B3D9-ABCA61A71547}" type="presParOf" srcId="{F6E258FB-3D17-462D-A212-B1C9D8BD7037}" destId="{6910AC02-0B3F-41B1-BAD1-A86FD8E58BAC}" srcOrd="4" destOrd="0" presId="urn:microsoft.com/office/officeart/2005/8/layout/hProcess11"/>
    <dgm:cxn modelId="{7D34A2BA-C4C3-48FB-98DC-9B0BF28412EC}" type="presParOf" srcId="{6910AC02-0B3F-41B1-BAD1-A86FD8E58BAC}" destId="{FFDAF044-E88F-4789-887D-DF40C77EE071}" srcOrd="0" destOrd="0" presId="urn:microsoft.com/office/officeart/2005/8/layout/hProcess11"/>
    <dgm:cxn modelId="{185235BC-A364-46F0-8FE7-FCFCC6F907F7}" type="presParOf" srcId="{6910AC02-0B3F-41B1-BAD1-A86FD8E58BAC}" destId="{4583728F-D3A1-45E3-88F8-9DD6F5736E6F}" srcOrd="1" destOrd="0" presId="urn:microsoft.com/office/officeart/2005/8/layout/hProcess11"/>
    <dgm:cxn modelId="{EFA15A44-7BED-4569-9E69-5E9CD36DD3E0}" type="presParOf" srcId="{6910AC02-0B3F-41B1-BAD1-A86FD8E58BAC}" destId="{D0979A41-B649-42B4-9F1A-84B2E19D1A23}" srcOrd="2" destOrd="0" presId="urn:microsoft.com/office/officeart/2005/8/layout/hProcess11"/>
    <dgm:cxn modelId="{0766B355-40AB-421B-ADE5-DBA094CB0D75}" type="presParOf" srcId="{F6E258FB-3D17-462D-A212-B1C9D8BD7037}" destId="{6CC58DB3-C0E8-4547-BF8C-565C63E00E7D}" srcOrd="5" destOrd="0" presId="urn:microsoft.com/office/officeart/2005/8/layout/hProcess11"/>
    <dgm:cxn modelId="{A61EDD36-5FC1-46C2-A3C9-1486B05D8705}" type="presParOf" srcId="{F6E258FB-3D17-462D-A212-B1C9D8BD7037}" destId="{158FD3A0-8D2A-45A4-A339-721CA0977D93}" srcOrd="6" destOrd="0" presId="urn:microsoft.com/office/officeart/2005/8/layout/hProcess11"/>
    <dgm:cxn modelId="{32788AAC-8F88-4442-81F9-56BF55551490}" type="presParOf" srcId="{158FD3A0-8D2A-45A4-A339-721CA0977D93}" destId="{0C8339F5-F600-4A52-9990-F639A9BDAC85}" srcOrd="0" destOrd="0" presId="urn:microsoft.com/office/officeart/2005/8/layout/hProcess11"/>
    <dgm:cxn modelId="{DC702633-035B-4A17-88B4-99D9989C9B6A}" type="presParOf" srcId="{158FD3A0-8D2A-45A4-A339-721CA0977D93}" destId="{D2DA7FCD-E711-4B4C-8AFE-5D241105160C}" srcOrd="1" destOrd="0" presId="urn:microsoft.com/office/officeart/2005/8/layout/hProcess11"/>
    <dgm:cxn modelId="{972AFBE2-5B16-4142-88BB-3093D5C18594}" type="presParOf" srcId="{158FD3A0-8D2A-45A4-A339-721CA0977D93}" destId="{3191E9A9-2ED8-47E1-92C7-8B4BDF18C91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FD4D5E-0D27-4C4B-9E41-08592ACA1402}"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it-IT"/>
        </a:p>
      </dgm:t>
    </dgm:pt>
    <dgm:pt modelId="{16190D90-1218-4CE4-9700-5F8CD15DAAD5}">
      <dgm:prSet phldrT="[Testo]"/>
      <dgm:spPr/>
      <dgm:t>
        <a:bodyPr/>
        <a:lstStyle/>
        <a:p>
          <a:r>
            <a:rPr lang="it-IT" dirty="0" smtClean="0"/>
            <a:t>1944 </a:t>
          </a:r>
          <a:r>
            <a:rPr lang="fr-FR" dirty="0" smtClean="0"/>
            <a:t>Schrödinger « Morse code »</a:t>
          </a:r>
          <a:r>
            <a:rPr lang="it-IT" dirty="0" smtClean="0"/>
            <a:t> </a:t>
          </a:r>
          <a:endParaRPr lang="it-IT" dirty="0"/>
        </a:p>
      </dgm:t>
    </dgm:pt>
    <dgm:pt modelId="{C3B171A6-4C6E-4B6E-988B-15F49B84B173}" type="parTrans" cxnId="{924E54B9-531D-48C3-B962-F0307C6386DD}">
      <dgm:prSet/>
      <dgm:spPr/>
      <dgm:t>
        <a:bodyPr/>
        <a:lstStyle/>
        <a:p>
          <a:endParaRPr lang="it-IT"/>
        </a:p>
      </dgm:t>
    </dgm:pt>
    <dgm:pt modelId="{EAD210DC-2F3C-4FD7-A548-7BBB1E6EDDF2}" type="sibTrans" cxnId="{924E54B9-531D-48C3-B962-F0307C6386DD}">
      <dgm:prSet/>
      <dgm:spPr/>
      <dgm:t>
        <a:bodyPr/>
        <a:lstStyle/>
        <a:p>
          <a:endParaRPr lang="it-IT"/>
        </a:p>
      </dgm:t>
    </dgm:pt>
    <dgm:pt modelId="{31840C6F-4EF9-432C-ACC4-ED1A8634C320}">
      <dgm:prSet phldrT="[Testo]"/>
      <dgm:spPr/>
      <dgm:t>
        <a:bodyPr/>
        <a:lstStyle/>
        <a:p>
          <a:r>
            <a:rPr lang="it-IT" dirty="0" smtClean="0"/>
            <a:t>1949 Teoria dell’informazione - </a:t>
          </a:r>
          <a:r>
            <a:rPr lang="it-IT" dirty="0" err="1" smtClean="0"/>
            <a:t>Shannon</a:t>
          </a:r>
          <a:r>
            <a:rPr lang="it-IT" dirty="0" smtClean="0"/>
            <a:t> et </a:t>
          </a:r>
          <a:r>
            <a:rPr lang="it-IT" dirty="0" err="1" smtClean="0"/>
            <a:t>Weaver</a:t>
          </a:r>
          <a:endParaRPr lang="it-IT" dirty="0"/>
        </a:p>
      </dgm:t>
    </dgm:pt>
    <dgm:pt modelId="{A405011F-5C08-42CE-AE37-7FDACD6A3FF6}" type="parTrans" cxnId="{E7420C6F-3C4C-4E59-AEFF-C53C0BC39775}">
      <dgm:prSet/>
      <dgm:spPr/>
      <dgm:t>
        <a:bodyPr/>
        <a:lstStyle/>
        <a:p>
          <a:endParaRPr lang="it-IT"/>
        </a:p>
      </dgm:t>
    </dgm:pt>
    <dgm:pt modelId="{80ACC015-0408-475E-9ADF-FDFB8AAF860C}" type="sibTrans" cxnId="{E7420C6F-3C4C-4E59-AEFF-C53C0BC39775}">
      <dgm:prSet/>
      <dgm:spPr/>
      <dgm:t>
        <a:bodyPr/>
        <a:lstStyle/>
        <a:p>
          <a:endParaRPr lang="it-IT"/>
        </a:p>
      </dgm:t>
    </dgm:pt>
    <dgm:pt modelId="{3CC2F283-657D-45E6-90E2-9F0D3716A978}">
      <dgm:prSet phldrT="[Testo]"/>
      <dgm:spPr/>
      <dgm:t>
        <a:bodyPr/>
        <a:lstStyle/>
        <a:p>
          <a:r>
            <a:rPr lang="it-IT" dirty="0" smtClean="0"/>
            <a:t>1953 – Crick et Watson struttura del DNA</a:t>
          </a:r>
          <a:endParaRPr lang="it-IT" dirty="0"/>
        </a:p>
      </dgm:t>
    </dgm:pt>
    <dgm:pt modelId="{29E6BFC6-E742-4622-8EC2-96E71589B731}" type="parTrans" cxnId="{D6C6872B-522F-41FE-8D52-07D197FC1BB4}">
      <dgm:prSet/>
      <dgm:spPr/>
      <dgm:t>
        <a:bodyPr/>
        <a:lstStyle/>
        <a:p>
          <a:endParaRPr lang="it-IT"/>
        </a:p>
      </dgm:t>
    </dgm:pt>
    <dgm:pt modelId="{7A425742-7566-4326-832D-7CBA2962DB8C}" type="sibTrans" cxnId="{D6C6872B-522F-41FE-8D52-07D197FC1BB4}">
      <dgm:prSet/>
      <dgm:spPr/>
      <dgm:t>
        <a:bodyPr/>
        <a:lstStyle/>
        <a:p>
          <a:endParaRPr lang="it-IT"/>
        </a:p>
      </dgm:t>
    </dgm:pt>
    <dgm:pt modelId="{34BA8BAB-0591-40EA-96E0-DD2DCD72E037}">
      <dgm:prSet phldrT="[Testo]"/>
      <dgm:spPr/>
      <dgm:t>
        <a:bodyPr/>
        <a:lstStyle/>
        <a:p>
          <a:r>
            <a:rPr lang="it-IT" dirty="0" smtClean="0"/>
            <a:t>1961 Jacob, </a:t>
          </a:r>
          <a:r>
            <a:rPr lang="it-IT" dirty="0" err="1" smtClean="0"/>
            <a:t>Monod</a:t>
          </a:r>
          <a:r>
            <a:rPr lang="it-IT" dirty="0" smtClean="0"/>
            <a:t> et </a:t>
          </a:r>
          <a:r>
            <a:rPr lang="it-IT" dirty="0" err="1" smtClean="0"/>
            <a:t>Lwoff</a:t>
          </a:r>
          <a:r>
            <a:rPr lang="it-IT" dirty="0" smtClean="0"/>
            <a:t> – RNA messaggero</a:t>
          </a:r>
          <a:endParaRPr lang="it-IT" dirty="0"/>
        </a:p>
      </dgm:t>
    </dgm:pt>
    <dgm:pt modelId="{5783B20E-36F1-473A-9895-7D09E54F280A}" type="parTrans" cxnId="{8281EA2B-D7F0-495C-ADE9-C75C9F3753EE}">
      <dgm:prSet/>
      <dgm:spPr/>
      <dgm:t>
        <a:bodyPr/>
        <a:lstStyle/>
        <a:p>
          <a:endParaRPr lang="it-IT"/>
        </a:p>
      </dgm:t>
    </dgm:pt>
    <dgm:pt modelId="{DF7D210F-88C2-4F61-9F0C-CECBA0D95F20}" type="sibTrans" cxnId="{8281EA2B-D7F0-495C-ADE9-C75C9F3753EE}">
      <dgm:prSet/>
      <dgm:spPr/>
      <dgm:t>
        <a:bodyPr/>
        <a:lstStyle/>
        <a:p>
          <a:endParaRPr lang="it-IT"/>
        </a:p>
      </dgm:t>
    </dgm:pt>
    <dgm:pt modelId="{10AF8327-D901-4D20-BCE2-829DD6B24B11}" type="pres">
      <dgm:prSet presAssocID="{84FD4D5E-0D27-4C4B-9E41-08592ACA1402}" presName="Name0" presStyleCnt="0">
        <dgm:presLayoutVars>
          <dgm:chMax val="7"/>
          <dgm:chPref val="5"/>
        </dgm:presLayoutVars>
      </dgm:prSet>
      <dgm:spPr/>
      <dgm:t>
        <a:bodyPr/>
        <a:lstStyle/>
        <a:p>
          <a:endParaRPr lang="it-IT"/>
        </a:p>
      </dgm:t>
    </dgm:pt>
    <dgm:pt modelId="{0E2CBB9E-85C2-4367-B79F-8169358025E9}" type="pres">
      <dgm:prSet presAssocID="{84FD4D5E-0D27-4C4B-9E41-08592ACA1402}" presName="arrowNode" presStyleLbl="node1" presStyleIdx="0" presStyleCnt="1"/>
      <dgm:spPr/>
    </dgm:pt>
    <dgm:pt modelId="{6C191809-8B0D-4D10-BCB6-E444FB488FE1}" type="pres">
      <dgm:prSet presAssocID="{16190D90-1218-4CE4-9700-5F8CD15DAAD5}" presName="txNode1" presStyleLbl="revTx" presStyleIdx="0" presStyleCnt="4">
        <dgm:presLayoutVars>
          <dgm:bulletEnabled val="1"/>
        </dgm:presLayoutVars>
      </dgm:prSet>
      <dgm:spPr/>
      <dgm:t>
        <a:bodyPr/>
        <a:lstStyle/>
        <a:p>
          <a:endParaRPr lang="it-IT"/>
        </a:p>
      </dgm:t>
    </dgm:pt>
    <dgm:pt modelId="{F2F39D3D-0835-40E7-9134-0285C830120B}" type="pres">
      <dgm:prSet presAssocID="{31840C6F-4EF9-432C-ACC4-ED1A8634C320}" presName="txNode2" presStyleLbl="revTx" presStyleIdx="1" presStyleCnt="4">
        <dgm:presLayoutVars>
          <dgm:bulletEnabled val="1"/>
        </dgm:presLayoutVars>
      </dgm:prSet>
      <dgm:spPr/>
      <dgm:t>
        <a:bodyPr/>
        <a:lstStyle/>
        <a:p>
          <a:endParaRPr lang="it-IT"/>
        </a:p>
      </dgm:t>
    </dgm:pt>
    <dgm:pt modelId="{AEEE215A-4B19-4F8B-ADA2-FC0ED9079B5D}" type="pres">
      <dgm:prSet presAssocID="{80ACC015-0408-475E-9ADF-FDFB8AAF860C}" presName="dotNode2" presStyleCnt="0"/>
      <dgm:spPr/>
    </dgm:pt>
    <dgm:pt modelId="{35823B04-A63F-4BB9-92BF-3324775DF873}" type="pres">
      <dgm:prSet presAssocID="{80ACC015-0408-475E-9ADF-FDFB8AAF860C}" presName="dotRepeatNode" presStyleLbl="fgShp" presStyleIdx="0" presStyleCnt="2"/>
      <dgm:spPr/>
      <dgm:t>
        <a:bodyPr/>
        <a:lstStyle/>
        <a:p>
          <a:endParaRPr lang="it-IT"/>
        </a:p>
      </dgm:t>
    </dgm:pt>
    <dgm:pt modelId="{55624165-5BEC-47B1-BBD4-C6239B05D556}" type="pres">
      <dgm:prSet presAssocID="{3CC2F283-657D-45E6-90E2-9F0D3716A978}" presName="txNode3" presStyleLbl="revTx" presStyleIdx="2" presStyleCnt="4">
        <dgm:presLayoutVars>
          <dgm:bulletEnabled val="1"/>
        </dgm:presLayoutVars>
      </dgm:prSet>
      <dgm:spPr/>
      <dgm:t>
        <a:bodyPr/>
        <a:lstStyle/>
        <a:p>
          <a:endParaRPr lang="it-IT"/>
        </a:p>
      </dgm:t>
    </dgm:pt>
    <dgm:pt modelId="{FCBE2675-55A7-4174-B641-0728B9E2A13D}" type="pres">
      <dgm:prSet presAssocID="{7A425742-7566-4326-832D-7CBA2962DB8C}" presName="dotNode3" presStyleCnt="0"/>
      <dgm:spPr/>
    </dgm:pt>
    <dgm:pt modelId="{451DD573-1920-4CCC-8AB0-D81A7C079A04}" type="pres">
      <dgm:prSet presAssocID="{7A425742-7566-4326-832D-7CBA2962DB8C}" presName="dotRepeatNode" presStyleLbl="fgShp" presStyleIdx="1" presStyleCnt="2"/>
      <dgm:spPr/>
      <dgm:t>
        <a:bodyPr/>
        <a:lstStyle/>
        <a:p>
          <a:endParaRPr lang="it-IT"/>
        </a:p>
      </dgm:t>
    </dgm:pt>
    <dgm:pt modelId="{3A9DF8A4-074C-4644-AF72-06E340FE48CA}" type="pres">
      <dgm:prSet presAssocID="{34BA8BAB-0591-40EA-96E0-DD2DCD72E037}" presName="txNode4" presStyleLbl="revTx" presStyleIdx="3" presStyleCnt="4">
        <dgm:presLayoutVars>
          <dgm:bulletEnabled val="1"/>
        </dgm:presLayoutVars>
      </dgm:prSet>
      <dgm:spPr/>
      <dgm:t>
        <a:bodyPr/>
        <a:lstStyle/>
        <a:p>
          <a:endParaRPr lang="it-IT"/>
        </a:p>
      </dgm:t>
    </dgm:pt>
  </dgm:ptLst>
  <dgm:cxnLst>
    <dgm:cxn modelId="{8281EA2B-D7F0-495C-ADE9-C75C9F3753EE}" srcId="{84FD4D5E-0D27-4C4B-9E41-08592ACA1402}" destId="{34BA8BAB-0591-40EA-96E0-DD2DCD72E037}" srcOrd="3" destOrd="0" parTransId="{5783B20E-36F1-473A-9895-7D09E54F280A}" sibTransId="{DF7D210F-88C2-4F61-9F0C-CECBA0D95F20}"/>
    <dgm:cxn modelId="{574D8242-826C-4ECA-A6FF-C3E00CDADF80}" type="presOf" srcId="{16190D90-1218-4CE4-9700-5F8CD15DAAD5}" destId="{6C191809-8B0D-4D10-BCB6-E444FB488FE1}" srcOrd="0" destOrd="0" presId="urn:microsoft.com/office/officeart/2009/3/layout/DescendingProcess"/>
    <dgm:cxn modelId="{FDD8E2C2-53A2-49B2-A05C-8EFC82BBE168}" type="presOf" srcId="{80ACC015-0408-475E-9ADF-FDFB8AAF860C}" destId="{35823B04-A63F-4BB9-92BF-3324775DF873}" srcOrd="0" destOrd="0" presId="urn:microsoft.com/office/officeart/2009/3/layout/DescendingProcess"/>
    <dgm:cxn modelId="{D6C6872B-522F-41FE-8D52-07D197FC1BB4}" srcId="{84FD4D5E-0D27-4C4B-9E41-08592ACA1402}" destId="{3CC2F283-657D-45E6-90E2-9F0D3716A978}" srcOrd="2" destOrd="0" parTransId="{29E6BFC6-E742-4622-8EC2-96E71589B731}" sibTransId="{7A425742-7566-4326-832D-7CBA2962DB8C}"/>
    <dgm:cxn modelId="{3EBEFBD4-E174-4436-BB28-A779020EDD68}" type="presOf" srcId="{84FD4D5E-0D27-4C4B-9E41-08592ACA1402}" destId="{10AF8327-D901-4D20-BCE2-829DD6B24B11}" srcOrd="0" destOrd="0" presId="urn:microsoft.com/office/officeart/2009/3/layout/DescendingProcess"/>
    <dgm:cxn modelId="{197F9E5B-93AE-4230-A3ED-95D9E6B11EF1}" type="presOf" srcId="{31840C6F-4EF9-432C-ACC4-ED1A8634C320}" destId="{F2F39D3D-0835-40E7-9134-0285C830120B}" srcOrd="0" destOrd="0" presId="urn:microsoft.com/office/officeart/2009/3/layout/DescendingProcess"/>
    <dgm:cxn modelId="{1A2FF1C8-4B68-4FE0-A3A4-687BB50440BA}" type="presOf" srcId="{7A425742-7566-4326-832D-7CBA2962DB8C}" destId="{451DD573-1920-4CCC-8AB0-D81A7C079A04}" srcOrd="0" destOrd="0" presId="urn:microsoft.com/office/officeart/2009/3/layout/DescendingProcess"/>
    <dgm:cxn modelId="{924E54B9-531D-48C3-B962-F0307C6386DD}" srcId="{84FD4D5E-0D27-4C4B-9E41-08592ACA1402}" destId="{16190D90-1218-4CE4-9700-5F8CD15DAAD5}" srcOrd="0" destOrd="0" parTransId="{C3B171A6-4C6E-4B6E-988B-15F49B84B173}" sibTransId="{EAD210DC-2F3C-4FD7-A548-7BBB1E6EDDF2}"/>
    <dgm:cxn modelId="{4DFDA934-D883-49BB-98C3-667837B2C859}" type="presOf" srcId="{3CC2F283-657D-45E6-90E2-9F0D3716A978}" destId="{55624165-5BEC-47B1-BBD4-C6239B05D556}" srcOrd="0" destOrd="0" presId="urn:microsoft.com/office/officeart/2009/3/layout/DescendingProcess"/>
    <dgm:cxn modelId="{BC4C8FBB-73C8-4CD1-A094-267E5BE829BC}" type="presOf" srcId="{34BA8BAB-0591-40EA-96E0-DD2DCD72E037}" destId="{3A9DF8A4-074C-4644-AF72-06E340FE48CA}" srcOrd="0" destOrd="0" presId="urn:microsoft.com/office/officeart/2009/3/layout/DescendingProcess"/>
    <dgm:cxn modelId="{E7420C6F-3C4C-4E59-AEFF-C53C0BC39775}" srcId="{84FD4D5E-0D27-4C4B-9E41-08592ACA1402}" destId="{31840C6F-4EF9-432C-ACC4-ED1A8634C320}" srcOrd="1" destOrd="0" parTransId="{A405011F-5C08-42CE-AE37-7FDACD6A3FF6}" sibTransId="{80ACC015-0408-475E-9ADF-FDFB8AAF860C}"/>
    <dgm:cxn modelId="{E56474B3-07D6-4153-B330-3DF4C1159C2F}" type="presParOf" srcId="{10AF8327-D901-4D20-BCE2-829DD6B24B11}" destId="{0E2CBB9E-85C2-4367-B79F-8169358025E9}" srcOrd="0" destOrd="0" presId="urn:microsoft.com/office/officeart/2009/3/layout/DescendingProcess"/>
    <dgm:cxn modelId="{9E97C2DF-62DC-48FD-8AC9-CD117734FDEF}" type="presParOf" srcId="{10AF8327-D901-4D20-BCE2-829DD6B24B11}" destId="{6C191809-8B0D-4D10-BCB6-E444FB488FE1}" srcOrd="1" destOrd="0" presId="urn:microsoft.com/office/officeart/2009/3/layout/DescendingProcess"/>
    <dgm:cxn modelId="{5220D2F9-0410-4185-97F8-6C7FB336C8C6}" type="presParOf" srcId="{10AF8327-D901-4D20-BCE2-829DD6B24B11}" destId="{F2F39D3D-0835-40E7-9134-0285C830120B}" srcOrd="2" destOrd="0" presId="urn:microsoft.com/office/officeart/2009/3/layout/DescendingProcess"/>
    <dgm:cxn modelId="{6113B9FB-49DB-4A73-8980-C8F457B20A06}" type="presParOf" srcId="{10AF8327-D901-4D20-BCE2-829DD6B24B11}" destId="{AEEE215A-4B19-4F8B-ADA2-FC0ED9079B5D}" srcOrd="3" destOrd="0" presId="urn:microsoft.com/office/officeart/2009/3/layout/DescendingProcess"/>
    <dgm:cxn modelId="{F790F819-122F-4876-8C13-12FD3A441F34}" type="presParOf" srcId="{AEEE215A-4B19-4F8B-ADA2-FC0ED9079B5D}" destId="{35823B04-A63F-4BB9-92BF-3324775DF873}" srcOrd="0" destOrd="0" presId="urn:microsoft.com/office/officeart/2009/3/layout/DescendingProcess"/>
    <dgm:cxn modelId="{3F408B34-B4A3-4B06-9467-208CBB52BF33}" type="presParOf" srcId="{10AF8327-D901-4D20-BCE2-829DD6B24B11}" destId="{55624165-5BEC-47B1-BBD4-C6239B05D556}" srcOrd="4" destOrd="0" presId="urn:microsoft.com/office/officeart/2009/3/layout/DescendingProcess"/>
    <dgm:cxn modelId="{AD04817F-4FE5-4943-A49B-304BC2D5CEFE}" type="presParOf" srcId="{10AF8327-D901-4D20-BCE2-829DD6B24B11}" destId="{FCBE2675-55A7-4174-B641-0728B9E2A13D}" srcOrd="5" destOrd="0" presId="urn:microsoft.com/office/officeart/2009/3/layout/DescendingProcess"/>
    <dgm:cxn modelId="{9AC0316A-7E99-4652-BAAB-E950D4C6239C}" type="presParOf" srcId="{FCBE2675-55A7-4174-B641-0728B9E2A13D}" destId="{451DD573-1920-4CCC-8AB0-D81A7C079A04}" srcOrd="0" destOrd="0" presId="urn:microsoft.com/office/officeart/2009/3/layout/DescendingProcess"/>
    <dgm:cxn modelId="{1328BA5C-4CCB-4224-875F-52C31255DE4E}" type="presParOf" srcId="{10AF8327-D901-4D20-BCE2-829DD6B24B11}" destId="{3A9DF8A4-074C-4644-AF72-06E340FE48CA}"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4C42F7-0885-4F94-A90E-6809499CFCD5}"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it-IT"/>
        </a:p>
      </dgm:t>
    </dgm:pt>
    <dgm:pt modelId="{0885E514-F4C7-40A3-A3A4-E17F328A0E3E}">
      <dgm:prSet phldrT="[Testo]"/>
      <dgm:spPr/>
      <dgm:t>
        <a:bodyPr/>
        <a:lstStyle/>
        <a:p>
          <a:r>
            <a:rPr lang="it-IT" dirty="0" smtClean="0"/>
            <a:t>metafore analogiche (&gt; ideologiche)</a:t>
          </a:r>
          <a:endParaRPr lang="it-IT" dirty="0"/>
        </a:p>
      </dgm:t>
    </dgm:pt>
    <dgm:pt modelId="{FB7A3A8A-14B6-428F-890A-9D0B47A6398C}" type="parTrans" cxnId="{A33CE143-06C4-4A16-8D9D-B4236683CCC4}">
      <dgm:prSet/>
      <dgm:spPr/>
      <dgm:t>
        <a:bodyPr/>
        <a:lstStyle/>
        <a:p>
          <a:endParaRPr lang="it-IT"/>
        </a:p>
      </dgm:t>
    </dgm:pt>
    <dgm:pt modelId="{9EB87825-FF44-42A3-ABEC-60A6A6BC29C8}" type="sibTrans" cxnId="{A33CE143-06C4-4A16-8D9D-B4236683CCC4}">
      <dgm:prSet/>
      <dgm:spPr/>
      <dgm:t>
        <a:bodyPr/>
        <a:lstStyle/>
        <a:p>
          <a:endParaRPr lang="it-IT"/>
        </a:p>
      </dgm:t>
    </dgm:pt>
    <dgm:pt modelId="{B0A80508-29DD-42BA-A8CF-B82F5EC4B999}">
      <dgm:prSet phldrT="[Testo]"/>
      <dgm:spPr/>
      <dgm:t>
        <a:bodyPr/>
        <a:lstStyle/>
        <a:p>
          <a:r>
            <a:rPr lang="it-IT" dirty="0" smtClean="0"/>
            <a:t>metafore mimetiche</a:t>
          </a:r>
          <a:endParaRPr lang="it-IT" dirty="0"/>
        </a:p>
      </dgm:t>
    </dgm:pt>
    <dgm:pt modelId="{D21B34B6-5755-48DC-8EF1-DFA12A40C716}" type="parTrans" cxnId="{C2751924-A191-4983-AB8A-05875C44EB31}">
      <dgm:prSet/>
      <dgm:spPr/>
      <dgm:t>
        <a:bodyPr/>
        <a:lstStyle/>
        <a:p>
          <a:endParaRPr lang="it-IT"/>
        </a:p>
      </dgm:t>
    </dgm:pt>
    <dgm:pt modelId="{86B60482-6F4C-4EDD-A474-F6A141BF9F87}" type="sibTrans" cxnId="{C2751924-A191-4983-AB8A-05875C44EB31}">
      <dgm:prSet/>
      <dgm:spPr/>
      <dgm:t>
        <a:bodyPr/>
        <a:lstStyle/>
        <a:p>
          <a:endParaRPr lang="it-IT"/>
        </a:p>
      </dgm:t>
    </dgm:pt>
    <dgm:pt modelId="{6F2B1AFE-7DA0-42AF-92CA-E4F9122CE3AC}" type="pres">
      <dgm:prSet presAssocID="{664C42F7-0885-4F94-A90E-6809499CFCD5}" presName="compositeShape" presStyleCnt="0">
        <dgm:presLayoutVars>
          <dgm:chMax val="2"/>
          <dgm:dir/>
          <dgm:resizeHandles val="exact"/>
        </dgm:presLayoutVars>
      </dgm:prSet>
      <dgm:spPr/>
      <dgm:t>
        <a:bodyPr/>
        <a:lstStyle/>
        <a:p>
          <a:endParaRPr lang="it-IT"/>
        </a:p>
      </dgm:t>
    </dgm:pt>
    <dgm:pt modelId="{AB83F4D1-954B-4B71-89F8-332A7C2F957E}" type="pres">
      <dgm:prSet presAssocID="{664C42F7-0885-4F94-A90E-6809499CFCD5}" presName="divider" presStyleLbl="fgShp" presStyleIdx="0" presStyleCnt="1"/>
      <dgm:spPr/>
    </dgm:pt>
    <dgm:pt modelId="{790A278D-C746-4C9A-AE38-02FE830DA11A}" type="pres">
      <dgm:prSet presAssocID="{0885E514-F4C7-40A3-A3A4-E17F328A0E3E}" presName="downArrow" presStyleLbl="node1" presStyleIdx="0" presStyleCnt="2"/>
      <dgm:spPr/>
    </dgm:pt>
    <dgm:pt modelId="{3FCB343B-D461-4EA6-9220-BB2115381D00}" type="pres">
      <dgm:prSet presAssocID="{0885E514-F4C7-40A3-A3A4-E17F328A0E3E}" presName="downArrowText" presStyleLbl="revTx" presStyleIdx="0" presStyleCnt="2">
        <dgm:presLayoutVars>
          <dgm:bulletEnabled val="1"/>
        </dgm:presLayoutVars>
      </dgm:prSet>
      <dgm:spPr/>
      <dgm:t>
        <a:bodyPr/>
        <a:lstStyle/>
        <a:p>
          <a:endParaRPr lang="it-IT"/>
        </a:p>
      </dgm:t>
    </dgm:pt>
    <dgm:pt modelId="{521F5E5C-FE56-4536-801E-73496B21872A}" type="pres">
      <dgm:prSet presAssocID="{B0A80508-29DD-42BA-A8CF-B82F5EC4B999}" presName="upArrow" presStyleLbl="node1" presStyleIdx="1" presStyleCnt="2"/>
      <dgm:spPr/>
    </dgm:pt>
    <dgm:pt modelId="{B438ED71-7931-448B-8C26-96C5E237EC2D}" type="pres">
      <dgm:prSet presAssocID="{B0A80508-29DD-42BA-A8CF-B82F5EC4B999}" presName="upArrowText" presStyleLbl="revTx" presStyleIdx="1" presStyleCnt="2">
        <dgm:presLayoutVars>
          <dgm:bulletEnabled val="1"/>
        </dgm:presLayoutVars>
      </dgm:prSet>
      <dgm:spPr/>
      <dgm:t>
        <a:bodyPr/>
        <a:lstStyle/>
        <a:p>
          <a:endParaRPr lang="it-IT"/>
        </a:p>
      </dgm:t>
    </dgm:pt>
  </dgm:ptLst>
  <dgm:cxnLst>
    <dgm:cxn modelId="{8B4353F2-C6D2-4DA9-8493-6EE98937224F}" type="presOf" srcId="{0885E514-F4C7-40A3-A3A4-E17F328A0E3E}" destId="{3FCB343B-D461-4EA6-9220-BB2115381D00}" srcOrd="0" destOrd="0" presId="urn:microsoft.com/office/officeart/2005/8/layout/arrow3"/>
    <dgm:cxn modelId="{C9E4EF8C-3B6A-4FD6-98BB-529603D7801E}" type="presOf" srcId="{B0A80508-29DD-42BA-A8CF-B82F5EC4B999}" destId="{B438ED71-7931-448B-8C26-96C5E237EC2D}" srcOrd="0" destOrd="0" presId="urn:microsoft.com/office/officeart/2005/8/layout/arrow3"/>
    <dgm:cxn modelId="{A33CE143-06C4-4A16-8D9D-B4236683CCC4}" srcId="{664C42F7-0885-4F94-A90E-6809499CFCD5}" destId="{0885E514-F4C7-40A3-A3A4-E17F328A0E3E}" srcOrd="0" destOrd="0" parTransId="{FB7A3A8A-14B6-428F-890A-9D0B47A6398C}" sibTransId="{9EB87825-FF44-42A3-ABEC-60A6A6BC29C8}"/>
    <dgm:cxn modelId="{C2751924-A191-4983-AB8A-05875C44EB31}" srcId="{664C42F7-0885-4F94-A90E-6809499CFCD5}" destId="{B0A80508-29DD-42BA-A8CF-B82F5EC4B999}" srcOrd="1" destOrd="0" parTransId="{D21B34B6-5755-48DC-8EF1-DFA12A40C716}" sibTransId="{86B60482-6F4C-4EDD-A474-F6A141BF9F87}"/>
    <dgm:cxn modelId="{7C94C246-C197-4783-9A35-53BDE02D4B62}" type="presOf" srcId="{664C42F7-0885-4F94-A90E-6809499CFCD5}" destId="{6F2B1AFE-7DA0-42AF-92CA-E4F9122CE3AC}" srcOrd="0" destOrd="0" presId="urn:microsoft.com/office/officeart/2005/8/layout/arrow3"/>
    <dgm:cxn modelId="{AEEFCF15-7E25-42AC-A85F-05E8F73EDC12}" type="presParOf" srcId="{6F2B1AFE-7DA0-42AF-92CA-E4F9122CE3AC}" destId="{AB83F4D1-954B-4B71-89F8-332A7C2F957E}" srcOrd="0" destOrd="0" presId="urn:microsoft.com/office/officeart/2005/8/layout/arrow3"/>
    <dgm:cxn modelId="{C9148314-88D6-4114-A430-FA4E9A571A26}" type="presParOf" srcId="{6F2B1AFE-7DA0-42AF-92CA-E4F9122CE3AC}" destId="{790A278D-C746-4C9A-AE38-02FE830DA11A}" srcOrd="1" destOrd="0" presId="urn:microsoft.com/office/officeart/2005/8/layout/arrow3"/>
    <dgm:cxn modelId="{C1B9D6D8-2E88-4FCC-882E-98B6DF9CAD7D}" type="presParOf" srcId="{6F2B1AFE-7DA0-42AF-92CA-E4F9122CE3AC}" destId="{3FCB343B-D461-4EA6-9220-BB2115381D00}" srcOrd="2" destOrd="0" presId="urn:microsoft.com/office/officeart/2005/8/layout/arrow3"/>
    <dgm:cxn modelId="{C4CBD495-8F42-42D0-A5D5-E69BB2BF900E}" type="presParOf" srcId="{6F2B1AFE-7DA0-42AF-92CA-E4F9122CE3AC}" destId="{521F5E5C-FE56-4536-801E-73496B21872A}" srcOrd="3" destOrd="0" presId="urn:microsoft.com/office/officeart/2005/8/layout/arrow3"/>
    <dgm:cxn modelId="{0B157AD4-EF64-4F64-9CD9-35C21F134A49}" type="presParOf" srcId="{6F2B1AFE-7DA0-42AF-92CA-E4F9122CE3AC}" destId="{B438ED71-7931-448B-8C26-96C5E237EC2D}"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B1EE00-F085-4F1D-881A-0B98FADE697F}"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it-IT"/>
        </a:p>
      </dgm:t>
    </dgm:pt>
    <dgm:pt modelId="{792F281E-DD59-47A3-8911-22A5C1566638}">
      <dgm:prSet phldrT="[Testo]"/>
      <dgm:spPr/>
      <dgm:t>
        <a:bodyPr/>
        <a:lstStyle/>
        <a:p>
          <a:r>
            <a:rPr lang="it-IT" dirty="0" smtClean="0">
              <a:solidFill>
                <a:schemeClr val="tx1"/>
              </a:solidFill>
            </a:rPr>
            <a:t>IL DNA è UN CODICE</a:t>
          </a:r>
          <a:endParaRPr lang="it-IT" dirty="0">
            <a:solidFill>
              <a:schemeClr val="tx1"/>
            </a:solidFill>
          </a:endParaRPr>
        </a:p>
      </dgm:t>
    </dgm:pt>
    <dgm:pt modelId="{B09FCF84-FD0C-4BB7-A5F5-936F2F1FCEAE}" type="parTrans" cxnId="{8B99311D-8740-4BCD-9464-F96FD755F526}">
      <dgm:prSet/>
      <dgm:spPr/>
      <dgm:t>
        <a:bodyPr/>
        <a:lstStyle/>
        <a:p>
          <a:endParaRPr lang="it-IT"/>
        </a:p>
      </dgm:t>
    </dgm:pt>
    <dgm:pt modelId="{0F05B2F1-C789-4015-8084-14118443FACC}" type="sibTrans" cxnId="{8B99311D-8740-4BCD-9464-F96FD755F526}">
      <dgm:prSet/>
      <dgm:spPr/>
      <dgm:t>
        <a:bodyPr/>
        <a:lstStyle/>
        <a:p>
          <a:endParaRPr lang="it-IT"/>
        </a:p>
      </dgm:t>
    </dgm:pt>
    <dgm:pt modelId="{0EFF9A4F-46FB-4BD8-BB96-DC3F60636343}">
      <dgm:prSet phldrT="[Testo]"/>
      <dgm:spPr/>
      <dgm:t>
        <a:bodyPr/>
        <a:lstStyle/>
        <a:p>
          <a:r>
            <a:rPr lang="it-IT" dirty="0" smtClean="0"/>
            <a:t>MIGRAZIONE DEL PARADIGMA</a:t>
          </a:r>
          <a:endParaRPr lang="it-IT" dirty="0"/>
        </a:p>
      </dgm:t>
    </dgm:pt>
    <dgm:pt modelId="{E0463557-E3FC-44BE-A758-501D4BCF5E1A}" type="parTrans" cxnId="{CD87DB9E-4091-4610-903E-3A2E21540D4C}">
      <dgm:prSet/>
      <dgm:spPr/>
      <dgm:t>
        <a:bodyPr/>
        <a:lstStyle/>
        <a:p>
          <a:endParaRPr lang="it-IT"/>
        </a:p>
      </dgm:t>
    </dgm:pt>
    <dgm:pt modelId="{ECF62CFB-BDD5-4DF9-B6E4-B876876DB21E}" type="sibTrans" cxnId="{CD87DB9E-4091-4610-903E-3A2E21540D4C}">
      <dgm:prSet/>
      <dgm:spPr/>
      <dgm:t>
        <a:bodyPr/>
        <a:lstStyle/>
        <a:p>
          <a:endParaRPr lang="it-IT"/>
        </a:p>
      </dgm:t>
    </dgm:pt>
    <dgm:pt modelId="{05DF0E6B-EC91-4A4B-A9A6-D5A2A759742D}">
      <dgm:prSet/>
      <dgm:spPr/>
      <dgm:t>
        <a:bodyPr/>
        <a:lstStyle/>
        <a:p>
          <a:r>
            <a:rPr lang="it-IT" dirty="0" smtClean="0">
              <a:solidFill>
                <a:schemeClr val="tx1"/>
              </a:solidFill>
            </a:rPr>
            <a:t>IL DNA è UN PROGRAMMA</a:t>
          </a:r>
          <a:endParaRPr lang="it-IT" dirty="0">
            <a:solidFill>
              <a:schemeClr val="tx1"/>
            </a:solidFill>
          </a:endParaRPr>
        </a:p>
      </dgm:t>
    </dgm:pt>
    <dgm:pt modelId="{37ACD727-5BD5-4989-8C4F-9FAD113D1147}" type="parTrans" cxnId="{63F3FDFA-2D6E-4A98-8D9A-27803DFF9D20}">
      <dgm:prSet/>
      <dgm:spPr/>
      <dgm:t>
        <a:bodyPr/>
        <a:lstStyle/>
        <a:p>
          <a:endParaRPr lang="it-IT"/>
        </a:p>
      </dgm:t>
    </dgm:pt>
    <dgm:pt modelId="{315F125A-2417-44D5-AF09-E220C8E0A53B}" type="sibTrans" cxnId="{63F3FDFA-2D6E-4A98-8D9A-27803DFF9D20}">
      <dgm:prSet/>
      <dgm:spPr/>
      <dgm:t>
        <a:bodyPr/>
        <a:lstStyle/>
        <a:p>
          <a:endParaRPr lang="it-IT"/>
        </a:p>
      </dgm:t>
    </dgm:pt>
    <dgm:pt modelId="{338A8A67-1BDE-4B7F-AFE7-70F04D4D8B3B}" type="pres">
      <dgm:prSet presAssocID="{93B1EE00-F085-4F1D-881A-0B98FADE697F}" presName="composite" presStyleCnt="0">
        <dgm:presLayoutVars>
          <dgm:chMax val="3"/>
          <dgm:animLvl val="lvl"/>
          <dgm:resizeHandles val="exact"/>
        </dgm:presLayoutVars>
      </dgm:prSet>
      <dgm:spPr/>
      <dgm:t>
        <a:bodyPr/>
        <a:lstStyle/>
        <a:p>
          <a:endParaRPr lang="it-IT"/>
        </a:p>
      </dgm:t>
    </dgm:pt>
    <dgm:pt modelId="{BBAD9EE7-5844-4CE5-8161-A86536321609}" type="pres">
      <dgm:prSet presAssocID="{05DF0E6B-EC91-4A4B-A9A6-D5A2A759742D}" presName="gear1" presStyleLbl="node1" presStyleIdx="0" presStyleCnt="3">
        <dgm:presLayoutVars>
          <dgm:chMax val="1"/>
          <dgm:bulletEnabled val="1"/>
        </dgm:presLayoutVars>
      </dgm:prSet>
      <dgm:spPr/>
      <dgm:t>
        <a:bodyPr/>
        <a:lstStyle/>
        <a:p>
          <a:endParaRPr lang="it-IT"/>
        </a:p>
      </dgm:t>
    </dgm:pt>
    <dgm:pt modelId="{AFCD91BD-74E5-4CB5-AB79-2724DFFEB3CF}" type="pres">
      <dgm:prSet presAssocID="{05DF0E6B-EC91-4A4B-A9A6-D5A2A759742D}" presName="gear1srcNode" presStyleLbl="node1" presStyleIdx="0" presStyleCnt="3"/>
      <dgm:spPr/>
      <dgm:t>
        <a:bodyPr/>
        <a:lstStyle/>
        <a:p>
          <a:endParaRPr lang="it-IT"/>
        </a:p>
      </dgm:t>
    </dgm:pt>
    <dgm:pt modelId="{B51D06DB-8E04-467B-BBAF-62A5E19A7377}" type="pres">
      <dgm:prSet presAssocID="{05DF0E6B-EC91-4A4B-A9A6-D5A2A759742D}" presName="gear1dstNode" presStyleLbl="node1" presStyleIdx="0" presStyleCnt="3"/>
      <dgm:spPr/>
      <dgm:t>
        <a:bodyPr/>
        <a:lstStyle/>
        <a:p>
          <a:endParaRPr lang="it-IT"/>
        </a:p>
      </dgm:t>
    </dgm:pt>
    <dgm:pt modelId="{416ECA58-5196-48FB-A46A-C69356F20BF9}" type="pres">
      <dgm:prSet presAssocID="{792F281E-DD59-47A3-8911-22A5C1566638}" presName="gear2" presStyleLbl="node1" presStyleIdx="1" presStyleCnt="3">
        <dgm:presLayoutVars>
          <dgm:chMax val="1"/>
          <dgm:bulletEnabled val="1"/>
        </dgm:presLayoutVars>
      </dgm:prSet>
      <dgm:spPr/>
      <dgm:t>
        <a:bodyPr/>
        <a:lstStyle/>
        <a:p>
          <a:endParaRPr lang="it-IT"/>
        </a:p>
      </dgm:t>
    </dgm:pt>
    <dgm:pt modelId="{36AE674F-13D3-48E4-8F13-5E57074FBACB}" type="pres">
      <dgm:prSet presAssocID="{792F281E-DD59-47A3-8911-22A5C1566638}" presName="gear2srcNode" presStyleLbl="node1" presStyleIdx="1" presStyleCnt="3"/>
      <dgm:spPr/>
      <dgm:t>
        <a:bodyPr/>
        <a:lstStyle/>
        <a:p>
          <a:endParaRPr lang="it-IT"/>
        </a:p>
      </dgm:t>
    </dgm:pt>
    <dgm:pt modelId="{EE56FED3-310C-419B-93F6-EC246CF86BB2}" type="pres">
      <dgm:prSet presAssocID="{792F281E-DD59-47A3-8911-22A5C1566638}" presName="gear2dstNode" presStyleLbl="node1" presStyleIdx="1" presStyleCnt="3"/>
      <dgm:spPr/>
      <dgm:t>
        <a:bodyPr/>
        <a:lstStyle/>
        <a:p>
          <a:endParaRPr lang="it-IT"/>
        </a:p>
      </dgm:t>
    </dgm:pt>
    <dgm:pt modelId="{50BC79A4-4EF1-4296-B357-622549B8D421}" type="pres">
      <dgm:prSet presAssocID="{0EFF9A4F-46FB-4BD8-BB96-DC3F60636343}" presName="gear3" presStyleLbl="node1" presStyleIdx="2" presStyleCnt="3"/>
      <dgm:spPr/>
      <dgm:t>
        <a:bodyPr/>
        <a:lstStyle/>
        <a:p>
          <a:endParaRPr lang="it-IT"/>
        </a:p>
      </dgm:t>
    </dgm:pt>
    <dgm:pt modelId="{47E6EC25-E5CD-49BE-8988-E859C942BEAF}" type="pres">
      <dgm:prSet presAssocID="{0EFF9A4F-46FB-4BD8-BB96-DC3F60636343}" presName="gear3tx" presStyleLbl="node1" presStyleIdx="2" presStyleCnt="3">
        <dgm:presLayoutVars>
          <dgm:chMax val="1"/>
          <dgm:bulletEnabled val="1"/>
        </dgm:presLayoutVars>
      </dgm:prSet>
      <dgm:spPr/>
      <dgm:t>
        <a:bodyPr/>
        <a:lstStyle/>
        <a:p>
          <a:endParaRPr lang="it-IT"/>
        </a:p>
      </dgm:t>
    </dgm:pt>
    <dgm:pt modelId="{6BE95CD3-5363-4241-B71B-CE6037EB41FA}" type="pres">
      <dgm:prSet presAssocID="{0EFF9A4F-46FB-4BD8-BB96-DC3F60636343}" presName="gear3srcNode" presStyleLbl="node1" presStyleIdx="2" presStyleCnt="3"/>
      <dgm:spPr/>
      <dgm:t>
        <a:bodyPr/>
        <a:lstStyle/>
        <a:p>
          <a:endParaRPr lang="it-IT"/>
        </a:p>
      </dgm:t>
    </dgm:pt>
    <dgm:pt modelId="{FB6AFB08-97F3-4B4C-8E91-40E75CAF5ECD}" type="pres">
      <dgm:prSet presAssocID="{0EFF9A4F-46FB-4BD8-BB96-DC3F60636343}" presName="gear3dstNode" presStyleLbl="node1" presStyleIdx="2" presStyleCnt="3"/>
      <dgm:spPr/>
      <dgm:t>
        <a:bodyPr/>
        <a:lstStyle/>
        <a:p>
          <a:endParaRPr lang="it-IT"/>
        </a:p>
      </dgm:t>
    </dgm:pt>
    <dgm:pt modelId="{0F3AD303-FF6F-4FBE-BA2A-E7090B8F1BAC}" type="pres">
      <dgm:prSet presAssocID="{315F125A-2417-44D5-AF09-E220C8E0A53B}" presName="connector1" presStyleLbl="sibTrans2D1" presStyleIdx="0" presStyleCnt="3"/>
      <dgm:spPr/>
      <dgm:t>
        <a:bodyPr/>
        <a:lstStyle/>
        <a:p>
          <a:endParaRPr lang="it-IT"/>
        </a:p>
      </dgm:t>
    </dgm:pt>
    <dgm:pt modelId="{34F704E4-B4CF-4A73-A52E-299A0114967A}" type="pres">
      <dgm:prSet presAssocID="{0F05B2F1-C789-4015-8084-14118443FACC}" presName="connector2" presStyleLbl="sibTrans2D1" presStyleIdx="1" presStyleCnt="3"/>
      <dgm:spPr/>
      <dgm:t>
        <a:bodyPr/>
        <a:lstStyle/>
        <a:p>
          <a:endParaRPr lang="it-IT"/>
        </a:p>
      </dgm:t>
    </dgm:pt>
    <dgm:pt modelId="{92C5B268-2EB5-44E9-AFC9-B57911D2738B}" type="pres">
      <dgm:prSet presAssocID="{ECF62CFB-BDD5-4DF9-B6E4-B876876DB21E}" presName="connector3" presStyleLbl="sibTrans2D1" presStyleIdx="2" presStyleCnt="3"/>
      <dgm:spPr/>
      <dgm:t>
        <a:bodyPr/>
        <a:lstStyle/>
        <a:p>
          <a:endParaRPr lang="it-IT"/>
        </a:p>
      </dgm:t>
    </dgm:pt>
  </dgm:ptLst>
  <dgm:cxnLst>
    <dgm:cxn modelId="{2FFA47CE-C1AE-4111-9B1F-DD11AE3C3609}" type="presOf" srcId="{792F281E-DD59-47A3-8911-22A5C1566638}" destId="{EE56FED3-310C-419B-93F6-EC246CF86BB2}" srcOrd="2" destOrd="0" presId="urn:microsoft.com/office/officeart/2005/8/layout/gear1"/>
    <dgm:cxn modelId="{FD2ECB61-4085-4FFD-AD7B-C379F3420E47}" type="presOf" srcId="{792F281E-DD59-47A3-8911-22A5C1566638}" destId="{416ECA58-5196-48FB-A46A-C69356F20BF9}" srcOrd="0" destOrd="0" presId="urn:microsoft.com/office/officeart/2005/8/layout/gear1"/>
    <dgm:cxn modelId="{D8826D35-7F21-415C-82F4-D1FF83BC9623}" type="presOf" srcId="{315F125A-2417-44D5-AF09-E220C8E0A53B}" destId="{0F3AD303-FF6F-4FBE-BA2A-E7090B8F1BAC}" srcOrd="0" destOrd="0" presId="urn:microsoft.com/office/officeart/2005/8/layout/gear1"/>
    <dgm:cxn modelId="{CE789C41-DF81-498A-9A0C-A7D3451A39AF}" type="presOf" srcId="{792F281E-DD59-47A3-8911-22A5C1566638}" destId="{36AE674F-13D3-48E4-8F13-5E57074FBACB}" srcOrd="1" destOrd="0" presId="urn:microsoft.com/office/officeart/2005/8/layout/gear1"/>
    <dgm:cxn modelId="{86819F15-98BD-4AEE-A711-48991D4437EF}" type="presOf" srcId="{0EFF9A4F-46FB-4BD8-BB96-DC3F60636343}" destId="{50BC79A4-4EF1-4296-B357-622549B8D421}" srcOrd="0" destOrd="0" presId="urn:microsoft.com/office/officeart/2005/8/layout/gear1"/>
    <dgm:cxn modelId="{7EF66493-5B82-48DA-A0A9-A065847DACEA}" type="presOf" srcId="{0EFF9A4F-46FB-4BD8-BB96-DC3F60636343}" destId="{47E6EC25-E5CD-49BE-8988-E859C942BEAF}" srcOrd="1" destOrd="0" presId="urn:microsoft.com/office/officeart/2005/8/layout/gear1"/>
    <dgm:cxn modelId="{A49FE066-B44B-48D2-9FE0-C7950555F57E}" type="presOf" srcId="{93B1EE00-F085-4F1D-881A-0B98FADE697F}" destId="{338A8A67-1BDE-4B7F-AFE7-70F04D4D8B3B}" srcOrd="0" destOrd="0" presId="urn:microsoft.com/office/officeart/2005/8/layout/gear1"/>
    <dgm:cxn modelId="{63F3FDFA-2D6E-4A98-8D9A-27803DFF9D20}" srcId="{93B1EE00-F085-4F1D-881A-0B98FADE697F}" destId="{05DF0E6B-EC91-4A4B-A9A6-D5A2A759742D}" srcOrd="0" destOrd="0" parTransId="{37ACD727-5BD5-4989-8C4F-9FAD113D1147}" sibTransId="{315F125A-2417-44D5-AF09-E220C8E0A53B}"/>
    <dgm:cxn modelId="{B65B3763-B376-41D8-A00C-D2B0CB2A8DD0}" type="presOf" srcId="{ECF62CFB-BDD5-4DF9-B6E4-B876876DB21E}" destId="{92C5B268-2EB5-44E9-AFC9-B57911D2738B}" srcOrd="0" destOrd="0" presId="urn:microsoft.com/office/officeart/2005/8/layout/gear1"/>
    <dgm:cxn modelId="{F9287B26-CA47-48DB-94FC-EB4148CF2757}" type="presOf" srcId="{05DF0E6B-EC91-4A4B-A9A6-D5A2A759742D}" destId="{BBAD9EE7-5844-4CE5-8161-A86536321609}" srcOrd="0" destOrd="0" presId="urn:microsoft.com/office/officeart/2005/8/layout/gear1"/>
    <dgm:cxn modelId="{32420B0D-725A-4EC4-B9EF-07AB77DB5421}" type="presOf" srcId="{05DF0E6B-EC91-4A4B-A9A6-D5A2A759742D}" destId="{B51D06DB-8E04-467B-BBAF-62A5E19A7377}" srcOrd="2" destOrd="0" presId="urn:microsoft.com/office/officeart/2005/8/layout/gear1"/>
    <dgm:cxn modelId="{BC73CF9B-7030-4821-9BC6-52EB5690F490}" type="presOf" srcId="{0F05B2F1-C789-4015-8084-14118443FACC}" destId="{34F704E4-B4CF-4A73-A52E-299A0114967A}" srcOrd="0" destOrd="0" presId="urn:microsoft.com/office/officeart/2005/8/layout/gear1"/>
    <dgm:cxn modelId="{8B99311D-8740-4BCD-9464-F96FD755F526}" srcId="{93B1EE00-F085-4F1D-881A-0B98FADE697F}" destId="{792F281E-DD59-47A3-8911-22A5C1566638}" srcOrd="1" destOrd="0" parTransId="{B09FCF84-FD0C-4BB7-A5F5-936F2F1FCEAE}" sibTransId="{0F05B2F1-C789-4015-8084-14118443FACC}"/>
    <dgm:cxn modelId="{3BEC43D6-336A-4821-BC5F-2ABCE7276C93}" type="presOf" srcId="{0EFF9A4F-46FB-4BD8-BB96-DC3F60636343}" destId="{FB6AFB08-97F3-4B4C-8E91-40E75CAF5ECD}" srcOrd="3" destOrd="0" presId="urn:microsoft.com/office/officeart/2005/8/layout/gear1"/>
    <dgm:cxn modelId="{CD87DB9E-4091-4610-903E-3A2E21540D4C}" srcId="{93B1EE00-F085-4F1D-881A-0B98FADE697F}" destId="{0EFF9A4F-46FB-4BD8-BB96-DC3F60636343}" srcOrd="2" destOrd="0" parTransId="{E0463557-E3FC-44BE-A758-501D4BCF5E1A}" sibTransId="{ECF62CFB-BDD5-4DF9-B6E4-B876876DB21E}"/>
    <dgm:cxn modelId="{BFA90F94-50EF-4043-8564-A345CE7AE5C8}" type="presOf" srcId="{05DF0E6B-EC91-4A4B-A9A6-D5A2A759742D}" destId="{AFCD91BD-74E5-4CB5-AB79-2724DFFEB3CF}" srcOrd="1" destOrd="0" presId="urn:microsoft.com/office/officeart/2005/8/layout/gear1"/>
    <dgm:cxn modelId="{2754BD89-EBE0-4C5E-99D0-84BECC177341}" type="presOf" srcId="{0EFF9A4F-46FB-4BD8-BB96-DC3F60636343}" destId="{6BE95CD3-5363-4241-B71B-CE6037EB41FA}" srcOrd="2" destOrd="0" presId="urn:microsoft.com/office/officeart/2005/8/layout/gear1"/>
    <dgm:cxn modelId="{5FB2F6A1-16B1-435B-BF48-46516CCD51B5}" type="presParOf" srcId="{338A8A67-1BDE-4B7F-AFE7-70F04D4D8B3B}" destId="{BBAD9EE7-5844-4CE5-8161-A86536321609}" srcOrd="0" destOrd="0" presId="urn:microsoft.com/office/officeart/2005/8/layout/gear1"/>
    <dgm:cxn modelId="{1EC267CB-D812-4FA9-BA2A-8FAE3D84E625}" type="presParOf" srcId="{338A8A67-1BDE-4B7F-AFE7-70F04D4D8B3B}" destId="{AFCD91BD-74E5-4CB5-AB79-2724DFFEB3CF}" srcOrd="1" destOrd="0" presId="urn:microsoft.com/office/officeart/2005/8/layout/gear1"/>
    <dgm:cxn modelId="{D0CDBF67-9012-4C74-B490-39330E070AC5}" type="presParOf" srcId="{338A8A67-1BDE-4B7F-AFE7-70F04D4D8B3B}" destId="{B51D06DB-8E04-467B-BBAF-62A5E19A7377}" srcOrd="2" destOrd="0" presId="urn:microsoft.com/office/officeart/2005/8/layout/gear1"/>
    <dgm:cxn modelId="{9E7FB020-CBA0-4D77-9B65-040E8561D856}" type="presParOf" srcId="{338A8A67-1BDE-4B7F-AFE7-70F04D4D8B3B}" destId="{416ECA58-5196-48FB-A46A-C69356F20BF9}" srcOrd="3" destOrd="0" presId="urn:microsoft.com/office/officeart/2005/8/layout/gear1"/>
    <dgm:cxn modelId="{D3251CD4-2E2D-43EB-8D5C-D7AAD99D830F}" type="presParOf" srcId="{338A8A67-1BDE-4B7F-AFE7-70F04D4D8B3B}" destId="{36AE674F-13D3-48E4-8F13-5E57074FBACB}" srcOrd="4" destOrd="0" presId="urn:microsoft.com/office/officeart/2005/8/layout/gear1"/>
    <dgm:cxn modelId="{84749AB2-0E74-44DB-8F7D-5D73DB8CBF95}" type="presParOf" srcId="{338A8A67-1BDE-4B7F-AFE7-70F04D4D8B3B}" destId="{EE56FED3-310C-419B-93F6-EC246CF86BB2}" srcOrd="5" destOrd="0" presId="urn:microsoft.com/office/officeart/2005/8/layout/gear1"/>
    <dgm:cxn modelId="{5E975789-72D3-4D18-B777-A8518002C949}" type="presParOf" srcId="{338A8A67-1BDE-4B7F-AFE7-70F04D4D8B3B}" destId="{50BC79A4-4EF1-4296-B357-622549B8D421}" srcOrd="6" destOrd="0" presId="urn:microsoft.com/office/officeart/2005/8/layout/gear1"/>
    <dgm:cxn modelId="{6A0F5F4F-EC5C-4EE7-881E-70B4D9059C22}" type="presParOf" srcId="{338A8A67-1BDE-4B7F-AFE7-70F04D4D8B3B}" destId="{47E6EC25-E5CD-49BE-8988-E859C942BEAF}" srcOrd="7" destOrd="0" presId="urn:microsoft.com/office/officeart/2005/8/layout/gear1"/>
    <dgm:cxn modelId="{6651AE5E-D6AD-4B1F-8489-5CAFFCA961DD}" type="presParOf" srcId="{338A8A67-1BDE-4B7F-AFE7-70F04D4D8B3B}" destId="{6BE95CD3-5363-4241-B71B-CE6037EB41FA}" srcOrd="8" destOrd="0" presId="urn:microsoft.com/office/officeart/2005/8/layout/gear1"/>
    <dgm:cxn modelId="{E736CDDF-C95F-4436-9E73-D5C050856151}" type="presParOf" srcId="{338A8A67-1BDE-4B7F-AFE7-70F04D4D8B3B}" destId="{FB6AFB08-97F3-4B4C-8E91-40E75CAF5ECD}" srcOrd="9" destOrd="0" presId="urn:microsoft.com/office/officeart/2005/8/layout/gear1"/>
    <dgm:cxn modelId="{E16376E4-2AB2-4CD0-BC6A-6502FB5A0CF3}" type="presParOf" srcId="{338A8A67-1BDE-4B7F-AFE7-70F04D4D8B3B}" destId="{0F3AD303-FF6F-4FBE-BA2A-E7090B8F1BAC}" srcOrd="10" destOrd="0" presId="urn:microsoft.com/office/officeart/2005/8/layout/gear1"/>
    <dgm:cxn modelId="{5177B653-CC98-4400-B46B-0A28C5A1CB9B}" type="presParOf" srcId="{338A8A67-1BDE-4B7F-AFE7-70F04D4D8B3B}" destId="{34F704E4-B4CF-4A73-A52E-299A0114967A}" srcOrd="11" destOrd="0" presId="urn:microsoft.com/office/officeart/2005/8/layout/gear1"/>
    <dgm:cxn modelId="{5F88F58E-DF2E-4225-AB66-7A2776A5027E}" type="presParOf" srcId="{338A8A67-1BDE-4B7F-AFE7-70F04D4D8B3B}" destId="{92C5B268-2EB5-44E9-AFC9-B57911D2738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75DE84-D51D-48F3-93C1-F7F2CC48D9BD}"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it-IT"/>
        </a:p>
      </dgm:t>
    </dgm:pt>
    <dgm:pt modelId="{94A0A739-903E-4113-BEBD-5B45724296DB}">
      <dgm:prSet phldrT="[Testo]"/>
      <dgm:spPr/>
      <dgm:t>
        <a:bodyPr/>
        <a:lstStyle/>
        <a:p>
          <a:r>
            <a:rPr lang="it-IT" dirty="0" smtClean="0"/>
            <a:t>Junk DNA (</a:t>
          </a:r>
          <a:r>
            <a:rPr lang="it-IT" dirty="0" err="1" smtClean="0"/>
            <a:t>Ohno</a:t>
          </a:r>
          <a:r>
            <a:rPr lang="it-IT" dirty="0" smtClean="0"/>
            <a:t>, 1972)</a:t>
          </a:r>
          <a:endParaRPr lang="it-IT" dirty="0"/>
        </a:p>
      </dgm:t>
    </dgm:pt>
    <dgm:pt modelId="{30A1241D-B7AE-49EA-A16F-9D8B0CD91A80}" type="parTrans" cxnId="{FC1261F6-AFF9-4598-A1FE-515CCCD8DC41}">
      <dgm:prSet/>
      <dgm:spPr/>
      <dgm:t>
        <a:bodyPr/>
        <a:lstStyle/>
        <a:p>
          <a:endParaRPr lang="it-IT"/>
        </a:p>
      </dgm:t>
    </dgm:pt>
    <dgm:pt modelId="{B9A2ACDD-9A5A-4884-A1CF-AAA466029E28}" type="sibTrans" cxnId="{FC1261F6-AFF9-4598-A1FE-515CCCD8DC41}">
      <dgm:prSet/>
      <dgm:spPr/>
      <dgm:t>
        <a:bodyPr/>
        <a:lstStyle/>
        <a:p>
          <a:endParaRPr lang="it-IT"/>
        </a:p>
      </dgm:t>
    </dgm:pt>
    <dgm:pt modelId="{96F5DC0A-4234-4773-ADA1-8262AD3AFFC4}">
      <dgm:prSet phldrT="[Testo]"/>
      <dgm:spPr/>
      <dgm:t>
        <a:bodyPr/>
        <a:lstStyle/>
        <a:p>
          <a:r>
            <a:rPr lang="it-IT" dirty="0" smtClean="0"/>
            <a:t>Junk </a:t>
          </a:r>
          <a:r>
            <a:rPr lang="it-IT" dirty="0" err="1" smtClean="0"/>
            <a:t>food</a:t>
          </a:r>
          <a:r>
            <a:rPr lang="it-IT" dirty="0" smtClean="0"/>
            <a:t> (</a:t>
          </a:r>
          <a:r>
            <a:rPr lang="it-IT" dirty="0" err="1" smtClean="0"/>
            <a:t>Jacobson</a:t>
          </a:r>
          <a:r>
            <a:rPr lang="it-IT" dirty="0" smtClean="0"/>
            <a:t>, 1972)</a:t>
          </a:r>
          <a:endParaRPr lang="it-IT" dirty="0"/>
        </a:p>
      </dgm:t>
    </dgm:pt>
    <dgm:pt modelId="{1A5952B4-690F-4030-9EE3-8B02B03F507F}" type="parTrans" cxnId="{225E6CBB-D2F8-40EA-ABD1-5D0AE2853D9A}">
      <dgm:prSet/>
      <dgm:spPr/>
      <dgm:t>
        <a:bodyPr/>
        <a:lstStyle/>
        <a:p>
          <a:endParaRPr lang="it-IT"/>
        </a:p>
      </dgm:t>
    </dgm:pt>
    <dgm:pt modelId="{4DD38011-A562-4206-9F62-BF907A4A4272}" type="sibTrans" cxnId="{225E6CBB-D2F8-40EA-ABD1-5D0AE2853D9A}">
      <dgm:prSet/>
      <dgm:spPr/>
      <dgm:t>
        <a:bodyPr/>
        <a:lstStyle/>
        <a:p>
          <a:endParaRPr lang="it-IT"/>
        </a:p>
      </dgm:t>
    </dgm:pt>
    <dgm:pt modelId="{5A18D99F-BD81-40E5-B602-F2F66FA673D7}">
      <dgm:prSet phldrT="[Testo]"/>
      <dgm:spPr/>
      <dgm:t>
        <a:bodyPr/>
        <a:lstStyle/>
        <a:p>
          <a:r>
            <a:rPr lang="it-IT" dirty="0" smtClean="0"/>
            <a:t>Junk bond (1977)</a:t>
          </a:r>
          <a:endParaRPr lang="it-IT" dirty="0"/>
        </a:p>
      </dgm:t>
    </dgm:pt>
    <dgm:pt modelId="{F019CCD6-2C84-4824-8A27-3C32D648699D}" type="parTrans" cxnId="{6B8F61B3-9706-4E81-9648-0C5B6E815C16}">
      <dgm:prSet/>
      <dgm:spPr/>
      <dgm:t>
        <a:bodyPr/>
        <a:lstStyle/>
        <a:p>
          <a:endParaRPr lang="it-IT"/>
        </a:p>
      </dgm:t>
    </dgm:pt>
    <dgm:pt modelId="{3C986E3F-E99D-4FE5-A956-4542FC6964A2}" type="sibTrans" cxnId="{6B8F61B3-9706-4E81-9648-0C5B6E815C16}">
      <dgm:prSet/>
      <dgm:spPr/>
      <dgm:t>
        <a:bodyPr/>
        <a:lstStyle/>
        <a:p>
          <a:endParaRPr lang="it-IT"/>
        </a:p>
      </dgm:t>
    </dgm:pt>
    <dgm:pt modelId="{A0E62222-5BB5-4B10-84C7-CCE5DB7E80EC}">
      <dgm:prSet/>
      <dgm:spPr/>
      <dgm:t>
        <a:bodyPr/>
        <a:lstStyle/>
        <a:p>
          <a:r>
            <a:rPr lang="it-IT" dirty="0" err="1" smtClean="0"/>
            <a:t>Junkspace</a:t>
          </a:r>
          <a:endParaRPr lang="it-IT" dirty="0" smtClean="0"/>
        </a:p>
        <a:p>
          <a:r>
            <a:rPr lang="it-IT" dirty="0" smtClean="0"/>
            <a:t>(</a:t>
          </a:r>
          <a:r>
            <a:rPr lang="it-IT" dirty="0" err="1" smtClean="0"/>
            <a:t>Koolhaas</a:t>
          </a:r>
          <a:r>
            <a:rPr lang="it-IT" dirty="0" smtClean="0"/>
            <a:t>, 2006)</a:t>
          </a:r>
          <a:endParaRPr lang="it-IT" dirty="0"/>
        </a:p>
      </dgm:t>
    </dgm:pt>
    <dgm:pt modelId="{4B1383C5-0D56-4564-B08F-0A284F5A9130}" type="parTrans" cxnId="{DD407A8E-4131-4C12-A071-EA15B7E39317}">
      <dgm:prSet/>
      <dgm:spPr/>
      <dgm:t>
        <a:bodyPr/>
        <a:lstStyle/>
        <a:p>
          <a:endParaRPr lang="it-IT"/>
        </a:p>
      </dgm:t>
    </dgm:pt>
    <dgm:pt modelId="{5D10415E-A456-47DA-B376-DB262E8E9D55}" type="sibTrans" cxnId="{DD407A8E-4131-4C12-A071-EA15B7E39317}">
      <dgm:prSet/>
      <dgm:spPr/>
      <dgm:t>
        <a:bodyPr/>
        <a:lstStyle/>
        <a:p>
          <a:endParaRPr lang="it-IT"/>
        </a:p>
      </dgm:t>
    </dgm:pt>
    <dgm:pt modelId="{06B74966-8776-4435-B07F-2B8A2E77A7DE}">
      <dgm:prSet/>
      <dgm:spPr/>
      <dgm:t>
        <a:bodyPr/>
        <a:lstStyle/>
        <a:p>
          <a:r>
            <a:rPr lang="it-IT" dirty="0" err="1" smtClean="0"/>
            <a:t>Junkware</a:t>
          </a:r>
          <a:r>
            <a:rPr lang="it-IT" dirty="0" smtClean="0"/>
            <a:t> (</a:t>
          </a:r>
          <a:r>
            <a:rPr lang="it-IT" dirty="0" err="1" smtClean="0"/>
            <a:t>Bardini</a:t>
          </a:r>
          <a:r>
            <a:rPr lang="it-IT" dirty="0" smtClean="0"/>
            <a:t>, 2010)</a:t>
          </a:r>
          <a:endParaRPr lang="it-IT" dirty="0"/>
        </a:p>
      </dgm:t>
    </dgm:pt>
    <dgm:pt modelId="{DE5E0A74-32E1-4961-AD01-B0D45FC27776}" type="parTrans" cxnId="{FE83175D-9BB7-4B1C-9F73-B846B9EAF00B}">
      <dgm:prSet/>
      <dgm:spPr/>
      <dgm:t>
        <a:bodyPr/>
        <a:lstStyle/>
        <a:p>
          <a:endParaRPr lang="it-IT"/>
        </a:p>
      </dgm:t>
    </dgm:pt>
    <dgm:pt modelId="{2FC1B3E3-B89E-4DB5-9406-5897FF870804}" type="sibTrans" cxnId="{FE83175D-9BB7-4B1C-9F73-B846B9EAF00B}">
      <dgm:prSet/>
      <dgm:spPr/>
      <dgm:t>
        <a:bodyPr/>
        <a:lstStyle/>
        <a:p>
          <a:endParaRPr lang="it-IT"/>
        </a:p>
      </dgm:t>
    </dgm:pt>
    <dgm:pt modelId="{BA3B3039-8FCC-42A1-8BD8-ABF5A77ED93B}" type="pres">
      <dgm:prSet presAssocID="{B275DE84-D51D-48F3-93C1-F7F2CC48D9BD}" presName="Name0" presStyleCnt="0">
        <dgm:presLayoutVars>
          <dgm:dir/>
          <dgm:resizeHandles val="exact"/>
        </dgm:presLayoutVars>
      </dgm:prSet>
      <dgm:spPr/>
      <dgm:t>
        <a:bodyPr/>
        <a:lstStyle/>
        <a:p>
          <a:endParaRPr lang="it-IT"/>
        </a:p>
      </dgm:t>
    </dgm:pt>
    <dgm:pt modelId="{6AF0E982-69B3-4FF1-AE20-5F59F293D7EE}" type="pres">
      <dgm:prSet presAssocID="{B275DE84-D51D-48F3-93C1-F7F2CC48D9BD}" presName="cycle" presStyleCnt="0"/>
      <dgm:spPr/>
    </dgm:pt>
    <dgm:pt modelId="{1427E435-3BE9-453C-84B1-110E60F0BCDF}" type="pres">
      <dgm:prSet presAssocID="{94A0A739-903E-4113-BEBD-5B45724296DB}" presName="nodeFirstNode" presStyleLbl="node1" presStyleIdx="0" presStyleCnt="5">
        <dgm:presLayoutVars>
          <dgm:bulletEnabled val="1"/>
        </dgm:presLayoutVars>
      </dgm:prSet>
      <dgm:spPr/>
      <dgm:t>
        <a:bodyPr/>
        <a:lstStyle/>
        <a:p>
          <a:endParaRPr lang="it-IT"/>
        </a:p>
      </dgm:t>
    </dgm:pt>
    <dgm:pt modelId="{BBA4DF27-86C3-49F6-B750-A625238902AA}" type="pres">
      <dgm:prSet presAssocID="{B9A2ACDD-9A5A-4884-A1CF-AAA466029E28}" presName="sibTransFirstNode" presStyleLbl="bgShp" presStyleIdx="0" presStyleCnt="1"/>
      <dgm:spPr/>
      <dgm:t>
        <a:bodyPr/>
        <a:lstStyle/>
        <a:p>
          <a:endParaRPr lang="it-IT"/>
        </a:p>
      </dgm:t>
    </dgm:pt>
    <dgm:pt modelId="{C8EF2028-1D06-4798-8704-5C36F4C2D73E}" type="pres">
      <dgm:prSet presAssocID="{96F5DC0A-4234-4773-ADA1-8262AD3AFFC4}" presName="nodeFollowingNodes" presStyleLbl="node1" presStyleIdx="1" presStyleCnt="5">
        <dgm:presLayoutVars>
          <dgm:bulletEnabled val="1"/>
        </dgm:presLayoutVars>
      </dgm:prSet>
      <dgm:spPr/>
      <dgm:t>
        <a:bodyPr/>
        <a:lstStyle/>
        <a:p>
          <a:endParaRPr lang="it-IT"/>
        </a:p>
      </dgm:t>
    </dgm:pt>
    <dgm:pt modelId="{ECB596E8-36C6-47C8-94C7-FDDD8AFC21BF}" type="pres">
      <dgm:prSet presAssocID="{5A18D99F-BD81-40E5-B602-F2F66FA673D7}" presName="nodeFollowingNodes" presStyleLbl="node1" presStyleIdx="2" presStyleCnt="5">
        <dgm:presLayoutVars>
          <dgm:bulletEnabled val="1"/>
        </dgm:presLayoutVars>
      </dgm:prSet>
      <dgm:spPr/>
      <dgm:t>
        <a:bodyPr/>
        <a:lstStyle/>
        <a:p>
          <a:endParaRPr lang="it-IT"/>
        </a:p>
      </dgm:t>
    </dgm:pt>
    <dgm:pt modelId="{EEA79AEC-BE1E-4111-A06C-1B70EB3DD722}" type="pres">
      <dgm:prSet presAssocID="{A0E62222-5BB5-4B10-84C7-CCE5DB7E80EC}" presName="nodeFollowingNodes" presStyleLbl="node1" presStyleIdx="3" presStyleCnt="5">
        <dgm:presLayoutVars>
          <dgm:bulletEnabled val="1"/>
        </dgm:presLayoutVars>
      </dgm:prSet>
      <dgm:spPr/>
      <dgm:t>
        <a:bodyPr/>
        <a:lstStyle/>
        <a:p>
          <a:endParaRPr lang="it-IT"/>
        </a:p>
      </dgm:t>
    </dgm:pt>
    <dgm:pt modelId="{B8EF8B83-29F0-4418-A57A-80EE22972FB8}" type="pres">
      <dgm:prSet presAssocID="{06B74966-8776-4435-B07F-2B8A2E77A7DE}" presName="nodeFollowingNodes" presStyleLbl="node1" presStyleIdx="4" presStyleCnt="5">
        <dgm:presLayoutVars>
          <dgm:bulletEnabled val="1"/>
        </dgm:presLayoutVars>
      </dgm:prSet>
      <dgm:spPr/>
      <dgm:t>
        <a:bodyPr/>
        <a:lstStyle/>
        <a:p>
          <a:endParaRPr lang="it-IT"/>
        </a:p>
      </dgm:t>
    </dgm:pt>
  </dgm:ptLst>
  <dgm:cxnLst>
    <dgm:cxn modelId="{FC1261F6-AFF9-4598-A1FE-515CCCD8DC41}" srcId="{B275DE84-D51D-48F3-93C1-F7F2CC48D9BD}" destId="{94A0A739-903E-4113-BEBD-5B45724296DB}" srcOrd="0" destOrd="0" parTransId="{30A1241D-B7AE-49EA-A16F-9D8B0CD91A80}" sibTransId="{B9A2ACDD-9A5A-4884-A1CF-AAA466029E28}"/>
    <dgm:cxn modelId="{7C902715-E795-4F2E-8604-8892370F80DE}" type="presOf" srcId="{06B74966-8776-4435-B07F-2B8A2E77A7DE}" destId="{B8EF8B83-29F0-4418-A57A-80EE22972FB8}" srcOrd="0" destOrd="0" presId="urn:microsoft.com/office/officeart/2005/8/layout/cycle3"/>
    <dgm:cxn modelId="{FE83175D-9BB7-4B1C-9F73-B846B9EAF00B}" srcId="{B275DE84-D51D-48F3-93C1-F7F2CC48D9BD}" destId="{06B74966-8776-4435-B07F-2B8A2E77A7DE}" srcOrd="4" destOrd="0" parTransId="{DE5E0A74-32E1-4961-AD01-B0D45FC27776}" sibTransId="{2FC1B3E3-B89E-4DB5-9406-5897FF870804}"/>
    <dgm:cxn modelId="{FC4698C0-1455-4F44-9870-5817ED3B95CC}" type="presOf" srcId="{B275DE84-D51D-48F3-93C1-F7F2CC48D9BD}" destId="{BA3B3039-8FCC-42A1-8BD8-ABF5A77ED93B}" srcOrd="0" destOrd="0" presId="urn:microsoft.com/office/officeart/2005/8/layout/cycle3"/>
    <dgm:cxn modelId="{D2868C06-239C-4A6D-87F0-A5EF45C71CF9}" type="presOf" srcId="{94A0A739-903E-4113-BEBD-5B45724296DB}" destId="{1427E435-3BE9-453C-84B1-110E60F0BCDF}" srcOrd="0" destOrd="0" presId="urn:microsoft.com/office/officeart/2005/8/layout/cycle3"/>
    <dgm:cxn modelId="{6B8F61B3-9706-4E81-9648-0C5B6E815C16}" srcId="{B275DE84-D51D-48F3-93C1-F7F2CC48D9BD}" destId="{5A18D99F-BD81-40E5-B602-F2F66FA673D7}" srcOrd="2" destOrd="0" parTransId="{F019CCD6-2C84-4824-8A27-3C32D648699D}" sibTransId="{3C986E3F-E99D-4FE5-A956-4542FC6964A2}"/>
    <dgm:cxn modelId="{392B23E7-9C2A-48EB-8FF1-6F71482EE1C7}" type="presOf" srcId="{5A18D99F-BD81-40E5-B602-F2F66FA673D7}" destId="{ECB596E8-36C6-47C8-94C7-FDDD8AFC21BF}" srcOrd="0" destOrd="0" presId="urn:microsoft.com/office/officeart/2005/8/layout/cycle3"/>
    <dgm:cxn modelId="{DF3F50C3-3E72-4FB4-A485-3640E7F0BCF9}" type="presOf" srcId="{96F5DC0A-4234-4773-ADA1-8262AD3AFFC4}" destId="{C8EF2028-1D06-4798-8704-5C36F4C2D73E}" srcOrd="0" destOrd="0" presId="urn:microsoft.com/office/officeart/2005/8/layout/cycle3"/>
    <dgm:cxn modelId="{A32A4F40-F554-4098-97DB-D0ECA5F190AB}" type="presOf" srcId="{A0E62222-5BB5-4B10-84C7-CCE5DB7E80EC}" destId="{EEA79AEC-BE1E-4111-A06C-1B70EB3DD722}" srcOrd="0" destOrd="0" presId="urn:microsoft.com/office/officeart/2005/8/layout/cycle3"/>
    <dgm:cxn modelId="{DD407A8E-4131-4C12-A071-EA15B7E39317}" srcId="{B275DE84-D51D-48F3-93C1-F7F2CC48D9BD}" destId="{A0E62222-5BB5-4B10-84C7-CCE5DB7E80EC}" srcOrd="3" destOrd="0" parTransId="{4B1383C5-0D56-4564-B08F-0A284F5A9130}" sibTransId="{5D10415E-A456-47DA-B376-DB262E8E9D55}"/>
    <dgm:cxn modelId="{225E6CBB-D2F8-40EA-ABD1-5D0AE2853D9A}" srcId="{B275DE84-D51D-48F3-93C1-F7F2CC48D9BD}" destId="{96F5DC0A-4234-4773-ADA1-8262AD3AFFC4}" srcOrd="1" destOrd="0" parTransId="{1A5952B4-690F-4030-9EE3-8B02B03F507F}" sibTransId="{4DD38011-A562-4206-9F62-BF907A4A4272}"/>
    <dgm:cxn modelId="{3B6F49AC-3609-46C4-B959-DACDF02522E4}" type="presOf" srcId="{B9A2ACDD-9A5A-4884-A1CF-AAA466029E28}" destId="{BBA4DF27-86C3-49F6-B750-A625238902AA}" srcOrd="0" destOrd="0" presId="urn:microsoft.com/office/officeart/2005/8/layout/cycle3"/>
    <dgm:cxn modelId="{6E9603C3-083D-4692-BF7B-D1846F366C00}" type="presParOf" srcId="{BA3B3039-8FCC-42A1-8BD8-ABF5A77ED93B}" destId="{6AF0E982-69B3-4FF1-AE20-5F59F293D7EE}" srcOrd="0" destOrd="0" presId="urn:microsoft.com/office/officeart/2005/8/layout/cycle3"/>
    <dgm:cxn modelId="{AD106412-0885-4778-9BBB-5D1791152965}" type="presParOf" srcId="{6AF0E982-69B3-4FF1-AE20-5F59F293D7EE}" destId="{1427E435-3BE9-453C-84B1-110E60F0BCDF}" srcOrd="0" destOrd="0" presId="urn:microsoft.com/office/officeart/2005/8/layout/cycle3"/>
    <dgm:cxn modelId="{B4DDD4B9-C239-4B9A-8A8D-4E8FA05B1327}" type="presParOf" srcId="{6AF0E982-69B3-4FF1-AE20-5F59F293D7EE}" destId="{BBA4DF27-86C3-49F6-B750-A625238902AA}" srcOrd="1" destOrd="0" presId="urn:microsoft.com/office/officeart/2005/8/layout/cycle3"/>
    <dgm:cxn modelId="{0AE37139-FC1F-4F24-A533-D9118A923815}" type="presParOf" srcId="{6AF0E982-69B3-4FF1-AE20-5F59F293D7EE}" destId="{C8EF2028-1D06-4798-8704-5C36F4C2D73E}" srcOrd="2" destOrd="0" presId="urn:microsoft.com/office/officeart/2005/8/layout/cycle3"/>
    <dgm:cxn modelId="{C2213089-F01A-4B5F-B602-2FF0C7A3D1BF}" type="presParOf" srcId="{6AF0E982-69B3-4FF1-AE20-5F59F293D7EE}" destId="{ECB596E8-36C6-47C8-94C7-FDDD8AFC21BF}" srcOrd="3" destOrd="0" presId="urn:microsoft.com/office/officeart/2005/8/layout/cycle3"/>
    <dgm:cxn modelId="{EC7B9447-F7E7-4B82-8C59-1236D80CFD31}" type="presParOf" srcId="{6AF0E982-69B3-4FF1-AE20-5F59F293D7EE}" destId="{EEA79AEC-BE1E-4111-A06C-1B70EB3DD722}" srcOrd="4" destOrd="0" presId="urn:microsoft.com/office/officeart/2005/8/layout/cycle3"/>
    <dgm:cxn modelId="{72D191D3-BD1D-4AB0-A83D-D288E71DE1D2}" type="presParOf" srcId="{6AF0E982-69B3-4FF1-AE20-5F59F293D7EE}" destId="{B8EF8B83-29F0-4418-A57A-80EE22972FB8}"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E3620F-6DAB-4431-9BFA-B937E82ED9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it-IT"/>
        </a:p>
      </dgm:t>
    </dgm:pt>
    <dgm:pt modelId="{1DF4608A-E68E-49C5-ABB9-14A01B362AFD}">
      <dgm:prSet phldrT="[Testo]"/>
      <dgm:spPr/>
      <dgm:t>
        <a:bodyPr/>
        <a:lstStyle/>
        <a:p>
          <a:r>
            <a:rPr lang="it-IT" dirty="0" smtClean="0">
              <a:solidFill>
                <a:schemeClr val="bg1"/>
              </a:solidFill>
            </a:rPr>
            <a:t>Teoria delle corde (stringhe)</a:t>
          </a:r>
        </a:p>
        <a:p>
          <a:r>
            <a:rPr lang="it-IT" dirty="0" smtClean="0">
              <a:solidFill>
                <a:schemeClr val="bg1"/>
              </a:solidFill>
            </a:rPr>
            <a:t>Veneziano 1968</a:t>
          </a:r>
          <a:endParaRPr lang="it-IT" dirty="0">
            <a:solidFill>
              <a:schemeClr val="bg1"/>
            </a:solidFill>
          </a:endParaRPr>
        </a:p>
      </dgm:t>
    </dgm:pt>
    <dgm:pt modelId="{3567A7FD-C2EC-4F8E-AAF2-D5DAC6987E4B}" type="parTrans" cxnId="{15AF0DCE-6D74-4488-8406-E122BCA828D2}">
      <dgm:prSet/>
      <dgm:spPr/>
      <dgm:t>
        <a:bodyPr/>
        <a:lstStyle/>
        <a:p>
          <a:endParaRPr lang="it-IT"/>
        </a:p>
      </dgm:t>
    </dgm:pt>
    <dgm:pt modelId="{F08741AF-5B03-41F5-B064-B1E1F46E49E9}" type="sibTrans" cxnId="{15AF0DCE-6D74-4488-8406-E122BCA828D2}">
      <dgm:prSet/>
      <dgm:spPr/>
      <dgm:t>
        <a:bodyPr/>
        <a:lstStyle/>
        <a:p>
          <a:endParaRPr lang="it-IT"/>
        </a:p>
      </dgm:t>
    </dgm:pt>
    <dgm:pt modelId="{566885D6-177E-4E58-9057-955F69DF14D3}">
      <dgm:prSet phldrT="[Testo]"/>
      <dgm:spPr/>
      <dgm:t>
        <a:bodyPr/>
        <a:lstStyle/>
        <a:p>
          <a:r>
            <a:rPr lang="it-IT" dirty="0" err="1" smtClean="0">
              <a:solidFill>
                <a:schemeClr val="bg1"/>
              </a:solidFill>
            </a:rPr>
            <a:t>String</a:t>
          </a:r>
          <a:r>
            <a:rPr lang="it-IT" dirty="0" smtClean="0">
              <a:solidFill>
                <a:schemeClr val="bg1"/>
              </a:solidFill>
            </a:rPr>
            <a:t> </a:t>
          </a:r>
          <a:r>
            <a:rPr lang="it-IT" dirty="0" err="1" smtClean="0">
              <a:solidFill>
                <a:schemeClr val="bg1"/>
              </a:solidFill>
            </a:rPr>
            <a:t>theory</a:t>
          </a:r>
          <a:endParaRPr lang="it-IT" dirty="0">
            <a:solidFill>
              <a:schemeClr val="bg1"/>
            </a:solidFill>
          </a:endParaRPr>
        </a:p>
      </dgm:t>
    </dgm:pt>
    <dgm:pt modelId="{32B2F5C3-76C1-4ED0-9EEC-A42AC7FBB2D9}" type="parTrans" cxnId="{81ADCB02-9FE4-45DC-A709-8BA6101678A6}">
      <dgm:prSet/>
      <dgm:spPr/>
      <dgm:t>
        <a:bodyPr/>
        <a:lstStyle/>
        <a:p>
          <a:endParaRPr lang="it-IT"/>
        </a:p>
      </dgm:t>
    </dgm:pt>
    <dgm:pt modelId="{298722D8-41B5-422A-96F4-A094D947B2B2}" type="sibTrans" cxnId="{81ADCB02-9FE4-45DC-A709-8BA6101678A6}">
      <dgm:prSet/>
      <dgm:spPr/>
      <dgm:t>
        <a:bodyPr/>
        <a:lstStyle/>
        <a:p>
          <a:endParaRPr lang="it-IT"/>
        </a:p>
      </dgm:t>
    </dgm:pt>
    <dgm:pt modelId="{12CE1D3F-6994-4A27-8A05-F9FD1CC8874C}">
      <dgm:prSet phldrT="[Testo]"/>
      <dgm:spPr/>
      <dgm:t>
        <a:bodyPr/>
        <a:lstStyle/>
        <a:p>
          <a:r>
            <a:rPr lang="it-IT" dirty="0" err="1" smtClean="0">
              <a:solidFill>
                <a:schemeClr val="bg1"/>
              </a:solidFill>
            </a:rPr>
            <a:t>Théorie</a:t>
          </a:r>
          <a:r>
            <a:rPr lang="it-IT" dirty="0" smtClean="0">
              <a:solidFill>
                <a:schemeClr val="bg1"/>
              </a:solidFill>
            </a:rPr>
            <a:t> </a:t>
          </a:r>
          <a:r>
            <a:rPr lang="it-IT" dirty="0" err="1" smtClean="0">
              <a:solidFill>
                <a:schemeClr val="bg1"/>
              </a:solidFill>
            </a:rPr>
            <a:t>des</a:t>
          </a:r>
          <a:r>
            <a:rPr lang="it-IT" dirty="0" smtClean="0">
              <a:solidFill>
                <a:schemeClr val="bg1"/>
              </a:solidFill>
            </a:rPr>
            <a:t> </a:t>
          </a:r>
          <a:r>
            <a:rPr lang="it-IT" dirty="0" err="1" smtClean="0">
              <a:solidFill>
                <a:schemeClr val="bg1"/>
              </a:solidFill>
            </a:rPr>
            <a:t>cordes</a:t>
          </a:r>
          <a:endParaRPr lang="it-IT" dirty="0">
            <a:solidFill>
              <a:schemeClr val="bg1"/>
            </a:solidFill>
          </a:endParaRPr>
        </a:p>
      </dgm:t>
    </dgm:pt>
    <dgm:pt modelId="{23BA8519-8861-4123-81F0-814E1A56CBD1}" type="parTrans" cxnId="{C137976F-0F9D-40A8-97AB-B68562272C84}">
      <dgm:prSet/>
      <dgm:spPr/>
      <dgm:t>
        <a:bodyPr/>
        <a:lstStyle/>
        <a:p>
          <a:endParaRPr lang="it-IT"/>
        </a:p>
      </dgm:t>
    </dgm:pt>
    <dgm:pt modelId="{B9E200CC-0951-4504-B008-3E4B2DF96D87}" type="sibTrans" cxnId="{C137976F-0F9D-40A8-97AB-B68562272C84}">
      <dgm:prSet/>
      <dgm:spPr/>
      <dgm:t>
        <a:bodyPr/>
        <a:lstStyle/>
        <a:p>
          <a:endParaRPr lang="it-IT"/>
        </a:p>
      </dgm:t>
    </dgm:pt>
    <dgm:pt modelId="{4BCBC0EC-7BD1-4280-851D-84E1532695CE}" type="pres">
      <dgm:prSet presAssocID="{EAE3620F-6DAB-4431-9BFA-B937E82ED9C0}" presName="Name0" presStyleCnt="0">
        <dgm:presLayoutVars>
          <dgm:dir/>
          <dgm:resizeHandles val="exact"/>
        </dgm:presLayoutVars>
      </dgm:prSet>
      <dgm:spPr/>
      <dgm:t>
        <a:bodyPr/>
        <a:lstStyle/>
        <a:p>
          <a:endParaRPr lang="it-IT"/>
        </a:p>
      </dgm:t>
    </dgm:pt>
    <dgm:pt modelId="{5B9AA2CA-A09D-4053-8ECD-8E85067480EF}" type="pres">
      <dgm:prSet presAssocID="{1DF4608A-E68E-49C5-ABB9-14A01B362AFD}" presName="node" presStyleLbl="node1" presStyleIdx="0" presStyleCnt="3">
        <dgm:presLayoutVars>
          <dgm:bulletEnabled val="1"/>
        </dgm:presLayoutVars>
      </dgm:prSet>
      <dgm:spPr/>
      <dgm:t>
        <a:bodyPr/>
        <a:lstStyle/>
        <a:p>
          <a:endParaRPr lang="it-IT"/>
        </a:p>
      </dgm:t>
    </dgm:pt>
    <dgm:pt modelId="{319D10C5-D8CA-4939-BC94-84D53C810F54}" type="pres">
      <dgm:prSet presAssocID="{F08741AF-5B03-41F5-B064-B1E1F46E49E9}" presName="sibTrans" presStyleLbl="sibTrans2D1" presStyleIdx="0" presStyleCnt="3"/>
      <dgm:spPr/>
      <dgm:t>
        <a:bodyPr/>
        <a:lstStyle/>
        <a:p>
          <a:endParaRPr lang="it-IT"/>
        </a:p>
      </dgm:t>
    </dgm:pt>
    <dgm:pt modelId="{D41D7450-BBE2-46C8-96ED-A27CC8586101}" type="pres">
      <dgm:prSet presAssocID="{F08741AF-5B03-41F5-B064-B1E1F46E49E9}" presName="connectorText" presStyleLbl="sibTrans2D1" presStyleIdx="0" presStyleCnt="3"/>
      <dgm:spPr/>
      <dgm:t>
        <a:bodyPr/>
        <a:lstStyle/>
        <a:p>
          <a:endParaRPr lang="it-IT"/>
        </a:p>
      </dgm:t>
    </dgm:pt>
    <dgm:pt modelId="{F5B5C0F4-A596-4972-8E97-147B38301182}" type="pres">
      <dgm:prSet presAssocID="{566885D6-177E-4E58-9057-955F69DF14D3}" presName="node" presStyleLbl="node1" presStyleIdx="1" presStyleCnt="3">
        <dgm:presLayoutVars>
          <dgm:bulletEnabled val="1"/>
        </dgm:presLayoutVars>
      </dgm:prSet>
      <dgm:spPr/>
      <dgm:t>
        <a:bodyPr/>
        <a:lstStyle/>
        <a:p>
          <a:endParaRPr lang="it-IT"/>
        </a:p>
      </dgm:t>
    </dgm:pt>
    <dgm:pt modelId="{F9C792A0-C31D-4133-BEB7-8DDB3AF51A7C}" type="pres">
      <dgm:prSet presAssocID="{298722D8-41B5-422A-96F4-A094D947B2B2}" presName="sibTrans" presStyleLbl="sibTrans2D1" presStyleIdx="1" presStyleCnt="3"/>
      <dgm:spPr/>
      <dgm:t>
        <a:bodyPr/>
        <a:lstStyle/>
        <a:p>
          <a:endParaRPr lang="it-IT"/>
        </a:p>
      </dgm:t>
    </dgm:pt>
    <dgm:pt modelId="{7F592860-A10D-4CF3-B932-0E6B8D85F9DB}" type="pres">
      <dgm:prSet presAssocID="{298722D8-41B5-422A-96F4-A094D947B2B2}" presName="connectorText" presStyleLbl="sibTrans2D1" presStyleIdx="1" presStyleCnt="3"/>
      <dgm:spPr/>
      <dgm:t>
        <a:bodyPr/>
        <a:lstStyle/>
        <a:p>
          <a:endParaRPr lang="it-IT"/>
        </a:p>
      </dgm:t>
    </dgm:pt>
    <dgm:pt modelId="{3259AC10-0272-4298-AAC8-5C543C44EBB9}" type="pres">
      <dgm:prSet presAssocID="{12CE1D3F-6994-4A27-8A05-F9FD1CC8874C}" presName="node" presStyleLbl="node1" presStyleIdx="2" presStyleCnt="3">
        <dgm:presLayoutVars>
          <dgm:bulletEnabled val="1"/>
        </dgm:presLayoutVars>
      </dgm:prSet>
      <dgm:spPr/>
      <dgm:t>
        <a:bodyPr/>
        <a:lstStyle/>
        <a:p>
          <a:endParaRPr lang="it-IT"/>
        </a:p>
      </dgm:t>
    </dgm:pt>
    <dgm:pt modelId="{1F80829F-ACDE-44FD-BB03-AC2E0E2572E1}" type="pres">
      <dgm:prSet presAssocID="{B9E200CC-0951-4504-B008-3E4B2DF96D87}" presName="sibTrans" presStyleLbl="sibTrans2D1" presStyleIdx="2" presStyleCnt="3"/>
      <dgm:spPr/>
      <dgm:t>
        <a:bodyPr/>
        <a:lstStyle/>
        <a:p>
          <a:endParaRPr lang="it-IT"/>
        </a:p>
      </dgm:t>
    </dgm:pt>
    <dgm:pt modelId="{CED0E8B1-368A-4F73-B1FC-7E877380B589}" type="pres">
      <dgm:prSet presAssocID="{B9E200CC-0951-4504-B008-3E4B2DF96D87}" presName="connectorText" presStyleLbl="sibTrans2D1" presStyleIdx="2" presStyleCnt="3"/>
      <dgm:spPr/>
      <dgm:t>
        <a:bodyPr/>
        <a:lstStyle/>
        <a:p>
          <a:endParaRPr lang="it-IT"/>
        </a:p>
      </dgm:t>
    </dgm:pt>
  </dgm:ptLst>
  <dgm:cxnLst>
    <dgm:cxn modelId="{E164B7B8-5553-4E33-A744-0FDA90DAB50F}" type="presOf" srcId="{B9E200CC-0951-4504-B008-3E4B2DF96D87}" destId="{1F80829F-ACDE-44FD-BB03-AC2E0E2572E1}" srcOrd="0" destOrd="0" presId="urn:microsoft.com/office/officeart/2005/8/layout/cycle7"/>
    <dgm:cxn modelId="{1B9A8505-7052-411A-B168-524DDDB8C2EA}" type="presOf" srcId="{566885D6-177E-4E58-9057-955F69DF14D3}" destId="{F5B5C0F4-A596-4972-8E97-147B38301182}" srcOrd="0" destOrd="0" presId="urn:microsoft.com/office/officeart/2005/8/layout/cycle7"/>
    <dgm:cxn modelId="{AAED2826-AD70-424D-A611-0FC156C55734}" type="presOf" srcId="{F08741AF-5B03-41F5-B064-B1E1F46E49E9}" destId="{319D10C5-D8CA-4939-BC94-84D53C810F54}" srcOrd="0" destOrd="0" presId="urn:microsoft.com/office/officeart/2005/8/layout/cycle7"/>
    <dgm:cxn modelId="{AD35B78B-C6C3-4075-A003-B678F9BD4666}" type="presOf" srcId="{B9E200CC-0951-4504-B008-3E4B2DF96D87}" destId="{CED0E8B1-368A-4F73-B1FC-7E877380B589}" srcOrd="1" destOrd="0" presId="urn:microsoft.com/office/officeart/2005/8/layout/cycle7"/>
    <dgm:cxn modelId="{A5B72D37-3A67-4192-9E04-6A6A1F01B446}" type="presOf" srcId="{12CE1D3F-6994-4A27-8A05-F9FD1CC8874C}" destId="{3259AC10-0272-4298-AAC8-5C543C44EBB9}" srcOrd="0" destOrd="0" presId="urn:microsoft.com/office/officeart/2005/8/layout/cycle7"/>
    <dgm:cxn modelId="{15AF0DCE-6D74-4488-8406-E122BCA828D2}" srcId="{EAE3620F-6DAB-4431-9BFA-B937E82ED9C0}" destId="{1DF4608A-E68E-49C5-ABB9-14A01B362AFD}" srcOrd="0" destOrd="0" parTransId="{3567A7FD-C2EC-4F8E-AAF2-D5DAC6987E4B}" sibTransId="{F08741AF-5B03-41F5-B064-B1E1F46E49E9}"/>
    <dgm:cxn modelId="{BCCD55EC-13AA-429A-B97A-99B86A79CC56}" type="presOf" srcId="{F08741AF-5B03-41F5-B064-B1E1F46E49E9}" destId="{D41D7450-BBE2-46C8-96ED-A27CC8586101}" srcOrd="1" destOrd="0" presId="urn:microsoft.com/office/officeart/2005/8/layout/cycle7"/>
    <dgm:cxn modelId="{81ADCB02-9FE4-45DC-A709-8BA6101678A6}" srcId="{EAE3620F-6DAB-4431-9BFA-B937E82ED9C0}" destId="{566885D6-177E-4E58-9057-955F69DF14D3}" srcOrd="1" destOrd="0" parTransId="{32B2F5C3-76C1-4ED0-9EEC-A42AC7FBB2D9}" sibTransId="{298722D8-41B5-422A-96F4-A094D947B2B2}"/>
    <dgm:cxn modelId="{C137976F-0F9D-40A8-97AB-B68562272C84}" srcId="{EAE3620F-6DAB-4431-9BFA-B937E82ED9C0}" destId="{12CE1D3F-6994-4A27-8A05-F9FD1CC8874C}" srcOrd="2" destOrd="0" parTransId="{23BA8519-8861-4123-81F0-814E1A56CBD1}" sibTransId="{B9E200CC-0951-4504-B008-3E4B2DF96D87}"/>
    <dgm:cxn modelId="{E078E4D2-F4A9-4156-804B-BF170F3BD094}" type="presOf" srcId="{298722D8-41B5-422A-96F4-A094D947B2B2}" destId="{F9C792A0-C31D-4133-BEB7-8DDB3AF51A7C}" srcOrd="0" destOrd="0" presId="urn:microsoft.com/office/officeart/2005/8/layout/cycle7"/>
    <dgm:cxn modelId="{39E1D1B5-279D-4F48-BAED-EFFA746E0116}" type="presOf" srcId="{1DF4608A-E68E-49C5-ABB9-14A01B362AFD}" destId="{5B9AA2CA-A09D-4053-8ECD-8E85067480EF}" srcOrd="0" destOrd="0" presId="urn:microsoft.com/office/officeart/2005/8/layout/cycle7"/>
    <dgm:cxn modelId="{FBCBF588-E357-49C5-93E8-FBCB9BA4BFFC}" type="presOf" srcId="{EAE3620F-6DAB-4431-9BFA-B937E82ED9C0}" destId="{4BCBC0EC-7BD1-4280-851D-84E1532695CE}" srcOrd="0" destOrd="0" presId="urn:microsoft.com/office/officeart/2005/8/layout/cycle7"/>
    <dgm:cxn modelId="{E90EB18C-F0C0-4774-894B-64FC83C2DB1F}" type="presOf" srcId="{298722D8-41B5-422A-96F4-A094D947B2B2}" destId="{7F592860-A10D-4CF3-B932-0E6B8D85F9DB}" srcOrd="1" destOrd="0" presId="urn:microsoft.com/office/officeart/2005/8/layout/cycle7"/>
    <dgm:cxn modelId="{2272CADE-F2EB-4D0F-A697-4A6B0BFF2558}" type="presParOf" srcId="{4BCBC0EC-7BD1-4280-851D-84E1532695CE}" destId="{5B9AA2CA-A09D-4053-8ECD-8E85067480EF}" srcOrd="0" destOrd="0" presId="urn:microsoft.com/office/officeart/2005/8/layout/cycle7"/>
    <dgm:cxn modelId="{963D918C-665D-43E4-89EE-B44C376ECB06}" type="presParOf" srcId="{4BCBC0EC-7BD1-4280-851D-84E1532695CE}" destId="{319D10C5-D8CA-4939-BC94-84D53C810F54}" srcOrd="1" destOrd="0" presId="urn:microsoft.com/office/officeart/2005/8/layout/cycle7"/>
    <dgm:cxn modelId="{E3B3343A-8A86-49B3-9964-C22CF08747E6}" type="presParOf" srcId="{319D10C5-D8CA-4939-BC94-84D53C810F54}" destId="{D41D7450-BBE2-46C8-96ED-A27CC8586101}" srcOrd="0" destOrd="0" presId="urn:microsoft.com/office/officeart/2005/8/layout/cycle7"/>
    <dgm:cxn modelId="{68440607-F67C-4F05-8E11-D55E3F6FB5B0}" type="presParOf" srcId="{4BCBC0EC-7BD1-4280-851D-84E1532695CE}" destId="{F5B5C0F4-A596-4972-8E97-147B38301182}" srcOrd="2" destOrd="0" presId="urn:microsoft.com/office/officeart/2005/8/layout/cycle7"/>
    <dgm:cxn modelId="{FFA4D99F-4273-4472-BDBD-B3EA1CF630F3}" type="presParOf" srcId="{4BCBC0EC-7BD1-4280-851D-84E1532695CE}" destId="{F9C792A0-C31D-4133-BEB7-8DDB3AF51A7C}" srcOrd="3" destOrd="0" presId="urn:microsoft.com/office/officeart/2005/8/layout/cycle7"/>
    <dgm:cxn modelId="{24DC0F04-B627-4CC1-B4DF-FEAEEA65B489}" type="presParOf" srcId="{F9C792A0-C31D-4133-BEB7-8DDB3AF51A7C}" destId="{7F592860-A10D-4CF3-B932-0E6B8D85F9DB}" srcOrd="0" destOrd="0" presId="urn:microsoft.com/office/officeart/2005/8/layout/cycle7"/>
    <dgm:cxn modelId="{55EA5D5E-B5A4-4552-8C19-78873E113F49}" type="presParOf" srcId="{4BCBC0EC-7BD1-4280-851D-84E1532695CE}" destId="{3259AC10-0272-4298-AAC8-5C543C44EBB9}" srcOrd="4" destOrd="0" presId="urn:microsoft.com/office/officeart/2005/8/layout/cycle7"/>
    <dgm:cxn modelId="{94250AC0-2CA6-412C-91BC-12046C331BF4}" type="presParOf" srcId="{4BCBC0EC-7BD1-4280-851D-84E1532695CE}" destId="{1F80829F-ACDE-44FD-BB03-AC2E0E2572E1}" srcOrd="5" destOrd="0" presId="urn:microsoft.com/office/officeart/2005/8/layout/cycle7"/>
    <dgm:cxn modelId="{2C95929B-6941-4BA0-A282-781B3024E301}" type="presParOf" srcId="{1F80829F-ACDE-44FD-BB03-AC2E0E2572E1}" destId="{CED0E8B1-368A-4F73-B1FC-7E877380B58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3BDFAC-7F28-45B6-9E86-B9B560A1644B}" type="doc">
      <dgm:prSet loTypeId="urn:microsoft.com/office/officeart/2005/8/layout/process1" loCatId="process" qsTypeId="urn:microsoft.com/office/officeart/2005/8/quickstyle/simple1" qsCatId="simple" csTypeId="urn:microsoft.com/office/officeart/2005/8/colors/accent0_1" csCatId="mainScheme" phldr="1"/>
      <dgm:spPr/>
    </dgm:pt>
    <dgm:pt modelId="{19296652-9E2D-4AC8-BB7D-447E94905FE6}">
      <dgm:prSet phldrT="[Testo]"/>
      <dgm:spPr/>
      <dgm:t>
        <a:bodyPr/>
        <a:lstStyle/>
        <a:p>
          <a:r>
            <a:rPr lang="it-IT" dirty="0" smtClean="0"/>
            <a:t>Hit-and-</a:t>
          </a:r>
          <a:r>
            <a:rPr lang="it-IT" dirty="0" err="1" smtClean="0"/>
            <a:t>run</a:t>
          </a:r>
          <a:endParaRPr lang="it-IT" dirty="0"/>
        </a:p>
      </dgm:t>
    </dgm:pt>
    <dgm:pt modelId="{C3CB265E-4350-4520-857C-6257C98503A8}" type="parTrans" cxnId="{1D4652C0-03F5-4DE4-A493-5CCD6CF657AD}">
      <dgm:prSet/>
      <dgm:spPr/>
      <dgm:t>
        <a:bodyPr/>
        <a:lstStyle/>
        <a:p>
          <a:endParaRPr lang="it-IT"/>
        </a:p>
      </dgm:t>
    </dgm:pt>
    <dgm:pt modelId="{B3E558EC-AD47-44A7-808A-B044D640CCD9}" type="sibTrans" cxnId="{1D4652C0-03F5-4DE4-A493-5CCD6CF657AD}">
      <dgm:prSet/>
      <dgm:spPr/>
      <dgm:t>
        <a:bodyPr/>
        <a:lstStyle/>
        <a:p>
          <a:endParaRPr lang="it-IT"/>
        </a:p>
      </dgm:t>
    </dgm:pt>
    <dgm:pt modelId="{A66401BE-17C1-4348-9B37-9A7A42051BFD}">
      <dgm:prSet phldrT="[Testo]"/>
      <dgm:spPr/>
      <dgm:t>
        <a:bodyPr/>
        <a:lstStyle/>
        <a:p>
          <a:r>
            <a:rPr lang="it-IT" dirty="0" smtClean="0"/>
            <a:t>Action </a:t>
          </a:r>
          <a:r>
            <a:rPr lang="it-IT" dirty="0" err="1" smtClean="0"/>
            <a:t>éclair</a:t>
          </a:r>
          <a:endParaRPr lang="it-IT" dirty="0"/>
        </a:p>
      </dgm:t>
    </dgm:pt>
    <dgm:pt modelId="{51599E91-815F-4B1E-BC90-89F9C99448D7}" type="parTrans" cxnId="{0CC5B9D6-9437-4F35-98B7-2F53D2A9061F}">
      <dgm:prSet/>
      <dgm:spPr/>
      <dgm:t>
        <a:bodyPr/>
        <a:lstStyle/>
        <a:p>
          <a:endParaRPr lang="it-IT"/>
        </a:p>
      </dgm:t>
    </dgm:pt>
    <dgm:pt modelId="{2057E548-EE41-4986-BAFF-E970BD616518}" type="sibTrans" cxnId="{0CC5B9D6-9437-4F35-98B7-2F53D2A9061F}">
      <dgm:prSet/>
      <dgm:spPr/>
      <dgm:t>
        <a:bodyPr/>
        <a:lstStyle/>
        <a:p>
          <a:endParaRPr lang="it-IT"/>
        </a:p>
      </dgm:t>
    </dgm:pt>
    <dgm:pt modelId="{867C944F-8F8D-4C8F-A6AB-BDA23BCE4D5B}" type="pres">
      <dgm:prSet presAssocID="{B83BDFAC-7F28-45B6-9E86-B9B560A1644B}" presName="Name0" presStyleCnt="0">
        <dgm:presLayoutVars>
          <dgm:dir/>
          <dgm:resizeHandles val="exact"/>
        </dgm:presLayoutVars>
      </dgm:prSet>
      <dgm:spPr/>
    </dgm:pt>
    <dgm:pt modelId="{0B31F775-86B1-4D66-8C61-6D5503FE5C32}" type="pres">
      <dgm:prSet presAssocID="{19296652-9E2D-4AC8-BB7D-447E94905FE6}" presName="node" presStyleLbl="node1" presStyleIdx="0" presStyleCnt="2">
        <dgm:presLayoutVars>
          <dgm:bulletEnabled val="1"/>
        </dgm:presLayoutVars>
      </dgm:prSet>
      <dgm:spPr/>
      <dgm:t>
        <a:bodyPr/>
        <a:lstStyle/>
        <a:p>
          <a:endParaRPr lang="it-IT"/>
        </a:p>
      </dgm:t>
    </dgm:pt>
    <dgm:pt modelId="{76006FB0-D012-445E-A5AC-8277B4D09CDA}" type="pres">
      <dgm:prSet presAssocID="{B3E558EC-AD47-44A7-808A-B044D640CCD9}" presName="sibTrans" presStyleLbl="sibTrans2D1" presStyleIdx="0" presStyleCnt="1"/>
      <dgm:spPr/>
      <dgm:t>
        <a:bodyPr/>
        <a:lstStyle/>
        <a:p>
          <a:endParaRPr lang="it-IT"/>
        </a:p>
      </dgm:t>
    </dgm:pt>
    <dgm:pt modelId="{078626E7-E31C-4F30-8DEA-5AEB7A1C43FA}" type="pres">
      <dgm:prSet presAssocID="{B3E558EC-AD47-44A7-808A-B044D640CCD9}" presName="connectorText" presStyleLbl="sibTrans2D1" presStyleIdx="0" presStyleCnt="1"/>
      <dgm:spPr/>
      <dgm:t>
        <a:bodyPr/>
        <a:lstStyle/>
        <a:p>
          <a:endParaRPr lang="it-IT"/>
        </a:p>
      </dgm:t>
    </dgm:pt>
    <dgm:pt modelId="{13A3A60F-1497-49EC-ADE2-B5EB41BB526F}" type="pres">
      <dgm:prSet presAssocID="{A66401BE-17C1-4348-9B37-9A7A42051BFD}" presName="node" presStyleLbl="node1" presStyleIdx="1" presStyleCnt="2">
        <dgm:presLayoutVars>
          <dgm:bulletEnabled val="1"/>
        </dgm:presLayoutVars>
      </dgm:prSet>
      <dgm:spPr/>
      <dgm:t>
        <a:bodyPr/>
        <a:lstStyle/>
        <a:p>
          <a:endParaRPr lang="it-IT"/>
        </a:p>
      </dgm:t>
    </dgm:pt>
  </dgm:ptLst>
  <dgm:cxnLst>
    <dgm:cxn modelId="{C01301A5-45D7-4D3B-82EE-D95E02288B92}" type="presOf" srcId="{19296652-9E2D-4AC8-BB7D-447E94905FE6}" destId="{0B31F775-86B1-4D66-8C61-6D5503FE5C32}" srcOrd="0" destOrd="0" presId="urn:microsoft.com/office/officeart/2005/8/layout/process1"/>
    <dgm:cxn modelId="{6E2C00BD-2862-4F89-BF8E-AEB16B6C7376}" type="presOf" srcId="{B3E558EC-AD47-44A7-808A-B044D640CCD9}" destId="{078626E7-E31C-4F30-8DEA-5AEB7A1C43FA}" srcOrd="1" destOrd="0" presId="urn:microsoft.com/office/officeart/2005/8/layout/process1"/>
    <dgm:cxn modelId="{DAF614D6-A66B-49DE-878F-FE8DA0CC2A67}" type="presOf" srcId="{B83BDFAC-7F28-45B6-9E86-B9B560A1644B}" destId="{867C944F-8F8D-4C8F-A6AB-BDA23BCE4D5B}" srcOrd="0" destOrd="0" presId="urn:microsoft.com/office/officeart/2005/8/layout/process1"/>
    <dgm:cxn modelId="{0E5AC420-1885-4B72-8602-8FDF61A5EE29}" type="presOf" srcId="{B3E558EC-AD47-44A7-808A-B044D640CCD9}" destId="{76006FB0-D012-445E-A5AC-8277B4D09CDA}" srcOrd="0" destOrd="0" presId="urn:microsoft.com/office/officeart/2005/8/layout/process1"/>
    <dgm:cxn modelId="{0CC5B9D6-9437-4F35-98B7-2F53D2A9061F}" srcId="{B83BDFAC-7F28-45B6-9E86-B9B560A1644B}" destId="{A66401BE-17C1-4348-9B37-9A7A42051BFD}" srcOrd="1" destOrd="0" parTransId="{51599E91-815F-4B1E-BC90-89F9C99448D7}" sibTransId="{2057E548-EE41-4986-BAFF-E970BD616518}"/>
    <dgm:cxn modelId="{5E5F8244-9656-4977-987F-8B1C36387E56}" type="presOf" srcId="{A66401BE-17C1-4348-9B37-9A7A42051BFD}" destId="{13A3A60F-1497-49EC-ADE2-B5EB41BB526F}" srcOrd="0" destOrd="0" presId="urn:microsoft.com/office/officeart/2005/8/layout/process1"/>
    <dgm:cxn modelId="{1D4652C0-03F5-4DE4-A493-5CCD6CF657AD}" srcId="{B83BDFAC-7F28-45B6-9E86-B9B560A1644B}" destId="{19296652-9E2D-4AC8-BB7D-447E94905FE6}" srcOrd="0" destOrd="0" parTransId="{C3CB265E-4350-4520-857C-6257C98503A8}" sibTransId="{B3E558EC-AD47-44A7-808A-B044D640CCD9}"/>
    <dgm:cxn modelId="{1AE029BB-A6E1-4656-80BE-3435D845E81E}" type="presParOf" srcId="{867C944F-8F8D-4C8F-A6AB-BDA23BCE4D5B}" destId="{0B31F775-86B1-4D66-8C61-6D5503FE5C32}" srcOrd="0" destOrd="0" presId="urn:microsoft.com/office/officeart/2005/8/layout/process1"/>
    <dgm:cxn modelId="{2AA02BD4-360A-4334-8F46-1A85FE2CF3FE}" type="presParOf" srcId="{867C944F-8F8D-4C8F-A6AB-BDA23BCE4D5B}" destId="{76006FB0-D012-445E-A5AC-8277B4D09CDA}" srcOrd="1" destOrd="0" presId="urn:microsoft.com/office/officeart/2005/8/layout/process1"/>
    <dgm:cxn modelId="{0DB6A9E4-F7CA-4E86-94A0-510ED360E4ED}" type="presParOf" srcId="{76006FB0-D012-445E-A5AC-8277B4D09CDA}" destId="{078626E7-E31C-4F30-8DEA-5AEB7A1C43FA}" srcOrd="0" destOrd="0" presId="urn:microsoft.com/office/officeart/2005/8/layout/process1"/>
    <dgm:cxn modelId="{E773F833-3F80-405F-AB74-DF2C2F12F4E7}" type="presParOf" srcId="{867C944F-8F8D-4C8F-A6AB-BDA23BCE4D5B}" destId="{13A3A60F-1497-49EC-ADE2-B5EB41BB526F}"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83BDFAC-7F28-45B6-9E86-B9B560A1644B}" type="doc">
      <dgm:prSet loTypeId="urn:microsoft.com/office/officeart/2005/8/layout/process1" loCatId="process" qsTypeId="urn:microsoft.com/office/officeart/2005/8/quickstyle/simple1" qsCatId="simple" csTypeId="urn:microsoft.com/office/officeart/2005/8/colors/accent0_1" csCatId="mainScheme" phldr="1"/>
      <dgm:spPr/>
    </dgm:pt>
    <dgm:pt modelId="{19296652-9E2D-4AC8-BB7D-447E94905FE6}">
      <dgm:prSet phldrT="[Testo]"/>
      <dgm:spPr/>
      <dgm:t>
        <a:bodyPr/>
        <a:lstStyle/>
        <a:p>
          <a:r>
            <a:rPr lang="it-IT" dirty="0" smtClean="0"/>
            <a:t>Aggressive </a:t>
          </a:r>
          <a:r>
            <a:rPr lang="it-IT" dirty="0" err="1" smtClean="0"/>
            <a:t>accounting</a:t>
          </a:r>
          <a:endParaRPr lang="it-IT" dirty="0"/>
        </a:p>
      </dgm:t>
    </dgm:pt>
    <dgm:pt modelId="{C3CB265E-4350-4520-857C-6257C98503A8}" type="parTrans" cxnId="{1D4652C0-03F5-4DE4-A493-5CCD6CF657AD}">
      <dgm:prSet/>
      <dgm:spPr/>
      <dgm:t>
        <a:bodyPr/>
        <a:lstStyle/>
        <a:p>
          <a:endParaRPr lang="it-IT"/>
        </a:p>
      </dgm:t>
    </dgm:pt>
    <dgm:pt modelId="{B3E558EC-AD47-44A7-808A-B044D640CCD9}" type="sibTrans" cxnId="{1D4652C0-03F5-4DE4-A493-5CCD6CF657AD}">
      <dgm:prSet/>
      <dgm:spPr/>
      <dgm:t>
        <a:bodyPr/>
        <a:lstStyle/>
        <a:p>
          <a:endParaRPr lang="it-IT"/>
        </a:p>
      </dgm:t>
    </dgm:pt>
    <dgm:pt modelId="{A66401BE-17C1-4348-9B37-9A7A42051BFD}">
      <dgm:prSet phldrT="[Testo]"/>
      <dgm:spPr/>
      <dgm:t>
        <a:bodyPr/>
        <a:lstStyle/>
        <a:p>
          <a:r>
            <a:rPr lang="it-IT" dirty="0" err="1" smtClean="0"/>
            <a:t>Comptabilité</a:t>
          </a:r>
          <a:r>
            <a:rPr lang="it-IT" dirty="0" smtClean="0"/>
            <a:t> </a:t>
          </a:r>
          <a:r>
            <a:rPr lang="it-IT" dirty="0" err="1" smtClean="0"/>
            <a:t>flatteuse</a:t>
          </a:r>
          <a:endParaRPr lang="it-IT" dirty="0"/>
        </a:p>
      </dgm:t>
    </dgm:pt>
    <dgm:pt modelId="{2057E548-EE41-4986-BAFF-E970BD616518}" type="sibTrans" cxnId="{0CC5B9D6-9437-4F35-98B7-2F53D2A9061F}">
      <dgm:prSet/>
      <dgm:spPr/>
      <dgm:t>
        <a:bodyPr/>
        <a:lstStyle/>
        <a:p>
          <a:endParaRPr lang="it-IT"/>
        </a:p>
      </dgm:t>
    </dgm:pt>
    <dgm:pt modelId="{51599E91-815F-4B1E-BC90-89F9C99448D7}" type="parTrans" cxnId="{0CC5B9D6-9437-4F35-98B7-2F53D2A9061F}">
      <dgm:prSet/>
      <dgm:spPr/>
      <dgm:t>
        <a:bodyPr/>
        <a:lstStyle/>
        <a:p>
          <a:endParaRPr lang="it-IT"/>
        </a:p>
      </dgm:t>
    </dgm:pt>
    <dgm:pt modelId="{867C944F-8F8D-4C8F-A6AB-BDA23BCE4D5B}" type="pres">
      <dgm:prSet presAssocID="{B83BDFAC-7F28-45B6-9E86-B9B560A1644B}" presName="Name0" presStyleCnt="0">
        <dgm:presLayoutVars>
          <dgm:dir/>
          <dgm:resizeHandles val="exact"/>
        </dgm:presLayoutVars>
      </dgm:prSet>
      <dgm:spPr/>
    </dgm:pt>
    <dgm:pt modelId="{0B31F775-86B1-4D66-8C61-6D5503FE5C32}" type="pres">
      <dgm:prSet presAssocID="{19296652-9E2D-4AC8-BB7D-447E94905FE6}" presName="node" presStyleLbl="node1" presStyleIdx="0" presStyleCnt="2">
        <dgm:presLayoutVars>
          <dgm:bulletEnabled val="1"/>
        </dgm:presLayoutVars>
      </dgm:prSet>
      <dgm:spPr/>
      <dgm:t>
        <a:bodyPr/>
        <a:lstStyle/>
        <a:p>
          <a:endParaRPr lang="it-IT"/>
        </a:p>
      </dgm:t>
    </dgm:pt>
    <dgm:pt modelId="{76006FB0-D012-445E-A5AC-8277B4D09CDA}" type="pres">
      <dgm:prSet presAssocID="{B3E558EC-AD47-44A7-808A-B044D640CCD9}" presName="sibTrans" presStyleLbl="sibTrans2D1" presStyleIdx="0" presStyleCnt="1"/>
      <dgm:spPr/>
      <dgm:t>
        <a:bodyPr/>
        <a:lstStyle/>
        <a:p>
          <a:endParaRPr lang="it-IT"/>
        </a:p>
      </dgm:t>
    </dgm:pt>
    <dgm:pt modelId="{078626E7-E31C-4F30-8DEA-5AEB7A1C43FA}" type="pres">
      <dgm:prSet presAssocID="{B3E558EC-AD47-44A7-808A-B044D640CCD9}" presName="connectorText" presStyleLbl="sibTrans2D1" presStyleIdx="0" presStyleCnt="1"/>
      <dgm:spPr/>
      <dgm:t>
        <a:bodyPr/>
        <a:lstStyle/>
        <a:p>
          <a:endParaRPr lang="it-IT"/>
        </a:p>
      </dgm:t>
    </dgm:pt>
    <dgm:pt modelId="{13A3A60F-1497-49EC-ADE2-B5EB41BB526F}" type="pres">
      <dgm:prSet presAssocID="{A66401BE-17C1-4348-9B37-9A7A42051BFD}" presName="node" presStyleLbl="node1" presStyleIdx="1" presStyleCnt="2">
        <dgm:presLayoutVars>
          <dgm:bulletEnabled val="1"/>
        </dgm:presLayoutVars>
      </dgm:prSet>
      <dgm:spPr/>
      <dgm:t>
        <a:bodyPr/>
        <a:lstStyle/>
        <a:p>
          <a:endParaRPr lang="it-IT"/>
        </a:p>
      </dgm:t>
    </dgm:pt>
  </dgm:ptLst>
  <dgm:cxnLst>
    <dgm:cxn modelId="{E25C74AB-6DCD-486B-9B1F-E6AEC1BD4C4A}" type="presOf" srcId="{A66401BE-17C1-4348-9B37-9A7A42051BFD}" destId="{13A3A60F-1497-49EC-ADE2-B5EB41BB526F}" srcOrd="0" destOrd="0" presId="urn:microsoft.com/office/officeart/2005/8/layout/process1"/>
    <dgm:cxn modelId="{A4CF619F-0A18-40C2-A6DF-B9F10958DC3F}" type="presOf" srcId="{B83BDFAC-7F28-45B6-9E86-B9B560A1644B}" destId="{867C944F-8F8D-4C8F-A6AB-BDA23BCE4D5B}" srcOrd="0" destOrd="0" presId="urn:microsoft.com/office/officeart/2005/8/layout/process1"/>
    <dgm:cxn modelId="{A55F2FFF-C0E2-41E3-8AA9-2204BAB72DCD}" type="presOf" srcId="{19296652-9E2D-4AC8-BB7D-447E94905FE6}" destId="{0B31F775-86B1-4D66-8C61-6D5503FE5C32}" srcOrd="0" destOrd="0" presId="urn:microsoft.com/office/officeart/2005/8/layout/process1"/>
    <dgm:cxn modelId="{E9E53D37-166E-42AC-9855-D8032D7B0307}" type="presOf" srcId="{B3E558EC-AD47-44A7-808A-B044D640CCD9}" destId="{76006FB0-D012-445E-A5AC-8277B4D09CDA}" srcOrd="0" destOrd="0" presId="urn:microsoft.com/office/officeart/2005/8/layout/process1"/>
    <dgm:cxn modelId="{2FA0B1FD-74EC-443E-9BDF-E6912D132C8B}" type="presOf" srcId="{B3E558EC-AD47-44A7-808A-B044D640CCD9}" destId="{078626E7-E31C-4F30-8DEA-5AEB7A1C43FA}" srcOrd="1" destOrd="0" presId="urn:microsoft.com/office/officeart/2005/8/layout/process1"/>
    <dgm:cxn modelId="{0CC5B9D6-9437-4F35-98B7-2F53D2A9061F}" srcId="{B83BDFAC-7F28-45B6-9E86-B9B560A1644B}" destId="{A66401BE-17C1-4348-9B37-9A7A42051BFD}" srcOrd="1" destOrd="0" parTransId="{51599E91-815F-4B1E-BC90-89F9C99448D7}" sibTransId="{2057E548-EE41-4986-BAFF-E970BD616518}"/>
    <dgm:cxn modelId="{1D4652C0-03F5-4DE4-A493-5CCD6CF657AD}" srcId="{B83BDFAC-7F28-45B6-9E86-B9B560A1644B}" destId="{19296652-9E2D-4AC8-BB7D-447E94905FE6}" srcOrd="0" destOrd="0" parTransId="{C3CB265E-4350-4520-857C-6257C98503A8}" sibTransId="{B3E558EC-AD47-44A7-808A-B044D640CCD9}"/>
    <dgm:cxn modelId="{EDC5B086-4CB1-461B-9279-99E119367E25}" type="presParOf" srcId="{867C944F-8F8D-4C8F-A6AB-BDA23BCE4D5B}" destId="{0B31F775-86B1-4D66-8C61-6D5503FE5C32}" srcOrd="0" destOrd="0" presId="urn:microsoft.com/office/officeart/2005/8/layout/process1"/>
    <dgm:cxn modelId="{8955F79A-7CD8-425A-8344-2D7CA29E03EF}" type="presParOf" srcId="{867C944F-8F8D-4C8F-A6AB-BDA23BCE4D5B}" destId="{76006FB0-D012-445E-A5AC-8277B4D09CDA}" srcOrd="1" destOrd="0" presId="urn:microsoft.com/office/officeart/2005/8/layout/process1"/>
    <dgm:cxn modelId="{A9305BE7-8FE1-471F-B244-EB9A4871F049}" type="presParOf" srcId="{76006FB0-D012-445E-A5AC-8277B4D09CDA}" destId="{078626E7-E31C-4F30-8DEA-5AEB7A1C43FA}" srcOrd="0" destOrd="0" presId="urn:microsoft.com/office/officeart/2005/8/layout/process1"/>
    <dgm:cxn modelId="{1ED4CCBC-6F61-4567-A8F7-E9C1679D4FBB}" type="presParOf" srcId="{867C944F-8F8D-4C8F-A6AB-BDA23BCE4D5B}" destId="{13A3A60F-1497-49EC-ADE2-B5EB41BB526F}"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83BDFAC-7F28-45B6-9E86-B9B560A1644B}" type="doc">
      <dgm:prSet loTypeId="urn:microsoft.com/office/officeart/2005/8/layout/process1" loCatId="process" qsTypeId="urn:microsoft.com/office/officeart/2005/8/quickstyle/simple1" qsCatId="simple" csTypeId="urn:microsoft.com/office/officeart/2005/8/colors/accent0_1" csCatId="mainScheme" phldr="1"/>
      <dgm:spPr/>
    </dgm:pt>
    <dgm:pt modelId="{19296652-9E2D-4AC8-BB7D-447E94905FE6}">
      <dgm:prSet phldrT="[Testo]"/>
      <dgm:spPr/>
      <dgm:t>
        <a:bodyPr/>
        <a:lstStyle/>
        <a:p>
          <a:r>
            <a:rPr lang="it-IT" dirty="0" err="1" smtClean="0"/>
            <a:t>Tombstone</a:t>
          </a:r>
          <a:endParaRPr lang="it-IT" dirty="0"/>
        </a:p>
      </dgm:t>
    </dgm:pt>
    <dgm:pt modelId="{C3CB265E-4350-4520-857C-6257C98503A8}" type="parTrans" cxnId="{1D4652C0-03F5-4DE4-A493-5CCD6CF657AD}">
      <dgm:prSet/>
      <dgm:spPr/>
      <dgm:t>
        <a:bodyPr/>
        <a:lstStyle/>
        <a:p>
          <a:endParaRPr lang="it-IT"/>
        </a:p>
      </dgm:t>
    </dgm:pt>
    <dgm:pt modelId="{B3E558EC-AD47-44A7-808A-B044D640CCD9}" type="sibTrans" cxnId="{1D4652C0-03F5-4DE4-A493-5CCD6CF657AD}">
      <dgm:prSet/>
      <dgm:spPr/>
      <dgm:t>
        <a:bodyPr/>
        <a:lstStyle/>
        <a:p>
          <a:endParaRPr lang="it-IT"/>
        </a:p>
      </dgm:t>
    </dgm:pt>
    <dgm:pt modelId="{A66401BE-17C1-4348-9B37-9A7A42051BFD}">
      <dgm:prSet phldrT="[Testo]"/>
      <dgm:spPr/>
      <dgm:t>
        <a:bodyPr/>
        <a:lstStyle/>
        <a:p>
          <a:r>
            <a:rPr lang="it-IT" dirty="0" err="1" smtClean="0"/>
            <a:t>Faire</a:t>
          </a:r>
          <a:r>
            <a:rPr lang="it-IT" dirty="0" smtClean="0"/>
            <a:t>-part de </a:t>
          </a:r>
          <a:r>
            <a:rPr lang="fr-FR" dirty="0" smtClean="0"/>
            <a:t>clôture </a:t>
          </a:r>
          <a:endParaRPr lang="it-IT" dirty="0"/>
        </a:p>
      </dgm:t>
    </dgm:pt>
    <dgm:pt modelId="{51599E91-815F-4B1E-BC90-89F9C99448D7}" type="parTrans" cxnId="{0CC5B9D6-9437-4F35-98B7-2F53D2A9061F}">
      <dgm:prSet/>
      <dgm:spPr/>
      <dgm:t>
        <a:bodyPr/>
        <a:lstStyle/>
        <a:p>
          <a:endParaRPr lang="it-IT"/>
        </a:p>
      </dgm:t>
    </dgm:pt>
    <dgm:pt modelId="{2057E548-EE41-4986-BAFF-E970BD616518}" type="sibTrans" cxnId="{0CC5B9D6-9437-4F35-98B7-2F53D2A9061F}">
      <dgm:prSet/>
      <dgm:spPr/>
      <dgm:t>
        <a:bodyPr/>
        <a:lstStyle/>
        <a:p>
          <a:endParaRPr lang="it-IT"/>
        </a:p>
      </dgm:t>
    </dgm:pt>
    <dgm:pt modelId="{867C944F-8F8D-4C8F-A6AB-BDA23BCE4D5B}" type="pres">
      <dgm:prSet presAssocID="{B83BDFAC-7F28-45B6-9E86-B9B560A1644B}" presName="Name0" presStyleCnt="0">
        <dgm:presLayoutVars>
          <dgm:dir/>
          <dgm:resizeHandles val="exact"/>
        </dgm:presLayoutVars>
      </dgm:prSet>
      <dgm:spPr/>
    </dgm:pt>
    <dgm:pt modelId="{0B31F775-86B1-4D66-8C61-6D5503FE5C32}" type="pres">
      <dgm:prSet presAssocID="{19296652-9E2D-4AC8-BB7D-447E94905FE6}" presName="node" presStyleLbl="node1" presStyleIdx="0" presStyleCnt="2">
        <dgm:presLayoutVars>
          <dgm:bulletEnabled val="1"/>
        </dgm:presLayoutVars>
      </dgm:prSet>
      <dgm:spPr/>
      <dgm:t>
        <a:bodyPr/>
        <a:lstStyle/>
        <a:p>
          <a:endParaRPr lang="it-IT"/>
        </a:p>
      </dgm:t>
    </dgm:pt>
    <dgm:pt modelId="{76006FB0-D012-445E-A5AC-8277B4D09CDA}" type="pres">
      <dgm:prSet presAssocID="{B3E558EC-AD47-44A7-808A-B044D640CCD9}" presName="sibTrans" presStyleLbl="sibTrans2D1" presStyleIdx="0" presStyleCnt="1"/>
      <dgm:spPr/>
      <dgm:t>
        <a:bodyPr/>
        <a:lstStyle/>
        <a:p>
          <a:endParaRPr lang="it-IT"/>
        </a:p>
      </dgm:t>
    </dgm:pt>
    <dgm:pt modelId="{078626E7-E31C-4F30-8DEA-5AEB7A1C43FA}" type="pres">
      <dgm:prSet presAssocID="{B3E558EC-AD47-44A7-808A-B044D640CCD9}" presName="connectorText" presStyleLbl="sibTrans2D1" presStyleIdx="0" presStyleCnt="1"/>
      <dgm:spPr/>
      <dgm:t>
        <a:bodyPr/>
        <a:lstStyle/>
        <a:p>
          <a:endParaRPr lang="it-IT"/>
        </a:p>
      </dgm:t>
    </dgm:pt>
    <dgm:pt modelId="{13A3A60F-1497-49EC-ADE2-B5EB41BB526F}" type="pres">
      <dgm:prSet presAssocID="{A66401BE-17C1-4348-9B37-9A7A42051BFD}" presName="node" presStyleLbl="node1" presStyleIdx="1" presStyleCnt="2">
        <dgm:presLayoutVars>
          <dgm:bulletEnabled val="1"/>
        </dgm:presLayoutVars>
      </dgm:prSet>
      <dgm:spPr/>
      <dgm:t>
        <a:bodyPr/>
        <a:lstStyle/>
        <a:p>
          <a:endParaRPr lang="it-IT"/>
        </a:p>
      </dgm:t>
    </dgm:pt>
  </dgm:ptLst>
  <dgm:cxnLst>
    <dgm:cxn modelId="{E0E57F70-7F1B-489C-832B-D110E7950778}" type="presOf" srcId="{B3E558EC-AD47-44A7-808A-B044D640CCD9}" destId="{76006FB0-D012-445E-A5AC-8277B4D09CDA}" srcOrd="0" destOrd="0" presId="urn:microsoft.com/office/officeart/2005/8/layout/process1"/>
    <dgm:cxn modelId="{5FC254BE-E4D3-4E40-97F7-03D61BF2AF26}" type="presOf" srcId="{B3E558EC-AD47-44A7-808A-B044D640CCD9}" destId="{078626E7-E31C-4F30-8DEA-5AEB7A1C43FA}" srcOrd="1" destOrd="0" presId="urn:microsoft.com/office/officeart/2005/8/layout/process1"/>
    <dgm:cxn modelId="{E6B7D277-4650-47C9-A79C-3711EE1D5564}" type="presOf" srcId="{A66401BE-17C1-4348-9B37-9A7A42051BFD}" destId="{13A3A60F-1497-49EC-ADE2-B5EB41BB526F}" srcOrd="0" destOrd="0" presId="urn:microsoft.com/office/officeart/2005/8/layout/process1"/>
    <dgm:cxn modelId="{0CC5B9D6-9437-4F35-98B7-2F53D2A9061F}" srcId="{B83BDFAC-7F28-45B6-9E86-B9B560A1644B}" destId="{A66401BE-17C1-4348-9B37-9A7A42051BFD}" srcOrd="1" destOrd="0" parTransId="{51599E91-815F-4B1E-BC90-89F9C99448D7}" sibTransId="{2057E548-EE41-4986-BAFF-E970BD616518}"/>
    <dgm:cxn modelId="{1D4652C0-03F5-4DE4-A493-5CCD6CF657AD}" srcId="{B83BDFAC-7F28-45B6-9E86-B9B560A1644B}" destId="{19296652-9E2D-4AC8-BB7D-447E94905FE6}" srcOrd="0" destOrd="0" parTransId="{C3CB265E-4350-4520-857C-6257C98503A8}" sibTransId="{B3E558EC-AD47-44A7-808A-B044D640CCD9}"/>
    <dgm:cxn modelId="{A31A4C05-AFF1-4F01-9C68-4B9DC5D0D246}" type="presOf" srcId="{19296652-9E2D-4AC8-BB7D-447E94905FE6}" destId="{0B31F775-86B1-4D66-8C61-6D5503FE5C32}" srcOrd="0" destOrd="0" presId="urn:microsoft.com/office/officeart/2005/8/layout/process1"/>
    <dgm:cxn modelId="{EF771D4E-3057-4E77-9E8C-E055EC2A2959}" type="presOf" srcId="{B83BDFAC-7F28-45B6-9E86-B9B560A1644B}" destId="{867C944F-8F8D-4C8F-A6AB-BDA23BCE4D5B}" srcOrd="0" destOrd="0" presId="urn:microsoft.com/office/officeart/2005/8/layout/process1"/>
    <dgm:cxn modelId="{6F4E6DE7-2342-4427-9965-B6B2B759BDEB}" type="presParOf" srcId="{867C944F-8F8D-4C8F-A6AB-BDA23BCE4D5B}" destId="{0B31F775-86B1-4D66-8C61-6D5503FE5C32}" srcOrd="0" destOrd="0" presId="urn:microsoft.com/office/officeart/2005/8/layout/process1"/>
    <dgm:cxn modelId="{E9336E2A-CB92-4DA9-A263-936DBE57D21D}" type="presParOf" srcId="{867C944F-8F8D-4C8F-A6AB-BDA23BCE4D5B}" destId="{76006FB0-D012-445E-A5AC-8277B4D09CDA}" srcOrd="1" destOrd="0" presId="urn:microsoft.com/office/officeart/2005/8/layout/process1"/>
    <dgm:cxn modelId="{56638C1B-CEED-48DE-8187-46D5BFDC849E}" type="presParOf" srcId="{76006FB0-D012-445E-A5AC-8277B4D09CDA}" destId="{078626E7-E31C-4F30-8DEA-5AEB7A1C43FA}" srcOrd="0" destOrd="0" presId="urn:microsoft.com/office/officeart/2005/8/layout/process1"/>
    <dgm:cxn modelId="{3530630A-8636-4740-8F60-212484F507C9}" type="presParOf" srcId="{867C944F-8F8D-4C8F-A6AB-BDA23BCE4D5B}" destId="{13A3A60F-1497-49EC-ADE2-B5EB41BB526F}"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3BDFAC-7F28-45B6-9E86-B9B560A1644B}" type="doc">
      <dgm:prSet loTypeId="urn:microsoft.com/office/officeart/2005/8/layout/process1" loCatId="process" qsTypeId="urn:microsoft.com/office/officeart/2005/8/quickstyle/simple1" qsCatId="simple" csTypeId="urn:microsoft.com/office/officeart/2005/8/colors/accent0_1" csCatId="mainScheme" phldr="1"/>
      <dgm:spPr/>
    </dgm:pt>
    <dgm:pt modelId="{19296652-9E2D-4AC8-BB7D-447E94905FE6}">
      <dgm:prSet phldrT="[Testo]"/>
      <dgm:spPr/>
      <dgm:t>
        <a:bodyPr/>
        <a:lstStyle/>
        <a:p>
          <a:r>
            <a:rPr lang="it-IT" dirty="0" smtClean="0"/>
            <a:t>Bear/bull market</a:t>
          </a:r>
          <a:endParaRPr lang="it-IT" dirty="0"/>
        </a:p>
      </dgm:t>
    </dgm:pt>
    <dgm:pt modelId="{C3CB265E-4350-4520-857C-6257C98503A8}" type="parTrans" cxnId="{1D4652C0-03F5-4DE4-A493-5CCD6CF657AD}">
      <dgm:prSet/>
      <dgm:spPr/>
      <dgm:t>
        <a:bodyPr/>
        <a:lstStyle/>
        <a:p>
          <a:endParaRPr lang="it-IT"/>
        </a:p>
      </dgm:t>
    </dgm:pt>
    <dgm:pt modelId="{B3E558EC-AD47-44A7-808A-B044D640CCD9}" type="sibTrans" cxnId="{1D4652C0-03F5-4DE4-A493-5CCD6CF657AD}">
      <dgm:prSet/>
      <dgm:spPr/>
      <dgm:t>
        <a:bodyPr/>
        <a:lstStyle/>
        <a:p>
          <a:endParaRPr lang="it-IT"/>
        </a:p>
      </dgm:t>
    </dgm:pt>
    <dgm:pt modelId="{A66401BE-17C1-4348-9B37-9A7A42051BFD}">
      <dgm:prSet phldrT="[Testo]"/>
      <dgm:spPr/>
      <dgm:t>
        <a:bodyPr/>
        <a:lstStyle/>
        <a:p>
          <a:r>
            <a:rPr lang="it-IT" dirty="0" err="1" smtClean="0"/>
            <a:t>Marché</a:t>
          </a:r>
          <a:r>
            <a:rPr lang="it-IT" dirty="0" smtClean="0"/>
            <a:t> </a:t>
          </a:r>
          <a:r>
            <a:rPr lang="it-IT" dirty="0" err="1" smtClean="0"/>
            <a:t>haussier</a:t>
          </a:r>
          <a:r>
            <a:rPr lang="it-IT" dirty="0" smtClean="0"/>
            <a:t>/</a:t>
          </a:r>
          <a:r>
            <a:rPr lang="it-IT" dirty="0" err="1" smtClean="0"/>
            <a:t>baissier</a:t>
          </a:r>
          <a:endParaRPr lang="it-IT" dirty="0"/>
        </a:p>
      </dgm:t>
    </dgm:pt>
    <dgm:pt modelId="{51599E91-815F-4B1E-BC90-89F9C99448D7}" type="parTrans" cxnId="{0CC5B9D6-9437-4F35-98B7-2F53D2A9061F}">
      <dgm:prSet/>
      <dgm:spPr/>
      <dgm:t>
        <a:bodyPr/>
        <a:lstStyle/>
        <a:p>
          <a:endParaRPr lang="it-IT"/>
        </a:p>
      </dgm:t>
    </dgm:pt>
    <dgm:pt modelId="{2057E548-EE41-4986-BAFF-E970BD616518}" type="sibTrans" cxnId="{0CC5B9D6-9437-4F35-98B7-2F53D2A9061F}">
      <dgm:prSet/>
      <dgm:spPr/>
      <dgm:t>
        <a:bodyPr/>
        <a:lstStyle/>
        <a:p>
          <a:endParaRPr lang="it-IT"/>
        </a:p>
      </dgm:t>
    </dgm:pt>
    <dgm:pt modelId="{867C944F-8F8D-4C8F-A6AB-BDA23BCE4D5B}" type="pres">
      <dgm:prSet presAssocID="{B83BDFAC-7F28-45B6-9E86-B9B560A1644B}" presName="Name0" presStyleCnt="0">
        <dgm:presLayoutVars>
          <dgm:dir/>
          <dgm:resizeHandles val="exact"/>
        </dgm:presLayoutVars>
      </dgm:prSet>
      <dgm:spPr/>
    </dgm:pt>
    <dgm:pt modelId="{0B31F775-86B1-4D66-8C61-6D5503FE5C32}" type="pres">
      <dgm:prSet presAssocID="{19296652-9E2D-4AC8-BB7D-447E94905FE6}" presName="node" presStyleLbl="node1" presStyleIdx="0" presStyleCnt="2">
        <dgm:presLayoutVars>
          <dgm:bulletEnabled val="1"/>
        </dgm:presLayoutVars>
      </dgm:prSet>
      <dgm:spPr/>
      <dgm:t>
        <a:bodyPr/>
        <a:lstStyle/>
        <a:p>
          <a:endParaRPr lang="it-IT"/>
        </a:p>
      </dgm:t>
    </dgm:pt>
    <dgm:pt modelId="{76006FB0-D012-445E-A5AC-8277B4D09CDA}" type="pres">
      <dgm:prSet presAssocID="{B3E558EC-AD47-44A7-808A-B044D640CCD9}" presName="sibTrans" presStyleLbl="sibTrans2D1" presStyleIdx="0" presStyleCnt="1"/>
      <dgm:spPr/>
      <dgm:t>
        <a:bodyPr/>
        <a:lstStyle/>
        <a:p>
          <a:endParaRPr lang="it-IT"/>
        </a:p>
      </dgm:t>
    </dgm:pt>
    <dgm:pt modelId="{078626E7-E31C-4F30-8DEA-5AEB7A1C43FA}" type="pres">
      <dgm:prSet presAssocID="{B3E558EC-AD47-44A7-808A-B044D640CCD9}" presName="connectorText" presStyleLbl="sibTrans2D1" presStyleIdx="0" presStyleCnt="1"/>
      <dgm:spPr/>
      <dgm:t>
        <a:bodyPr/>
        <a:lstStyle/>
        <a:p>
          <a:endParaRPr lang="it-IT"/>
        </a:p>
      </dgm:t>
    </dgm:pt>
    <dgm:pt modelId="{13A3A60F-1497-49EC-ADE2-B5EB41BB526F}" type="pres">
      <dgm:prSet presAssocID="{A66401BE-17C1-4348-9B37-9A7A42051BFD}" presName="node" presStyleLbl="node1" presStyleIdx="1" presStyleCnt="2">
        <dgm:presLayoutVars>
          <dgm:bulletEnabled val="1"/>
        </dgm:presLayoutVars>
      </dgm:prSet>
      <dgm:spPr/>
      <dgm:t>
        <a:bodyPr/>
        <a:lstStyle/>
        <a:p>
          <a:endParaRPr lang="it-IT"/>
        </a:p>
      </dgm:t>
    </dgm:pt>
  </dgm:ptLst>
  <dgm:cxnLst>
    <dgm:cxn modelId="{CC868217-5726-4FC2-85C4-4DC5AF0EB1D4}" type="presOf" srcId="{B3E558EC-AD47-44A7-808A-B044D640CCD9}" destId="{76006FB0-D012-445E-A5AC-8277B4D09CDA}" srcOrd="0" destOrd="0" presId="urn:microsoft.com/office/officeart/2005/8/layout/process1"/>
    <dgm:cxn modelId="{208359FD-B227-4574-AD71-A791E1AB9885}" type="presOf" srcId="{B83BDFAC-7F28-45B6-9E86-B9B560A1644B}" destId="{867C944F-8F8D-4C8F-A6AB-BDA23BCE4D5B}" srcOrd="0" destOrd="0" presId="urn:microsoft.com/office/officeart/2005/8/layout/process1"/>
    <dgm:cxn modelId="{188FBDD8-BA7B-4691-B149-CECBBF241ED7}" type="presOf" srcId="{19296652-9E2D-4AC8-BB7D-447E94905FE6}" destId="{0B31F775-86B1-4D66-8C61-6D5503FE5C32}" srcOrd="0" destOrd="0" presId="urn:microsoft.com/office/officeart/2005/8/layout/process1"/>
    <dgm:cxn modelId="{0CC5B9D6-9437-4F35-98B7-2F53D2A9061F}" srcId="{B83BDFAC-7F28-45B6-9E86-B9B560A1644B}" destId="{A66401BE-17C1-4348-9B37-9A7A42051BFD}" srcOrd="1" destOrd="0" parTransId="{51599E91-815F-4B1E-BC90-89F9C99448D7}" sibTransId="{2057E548-EE41-4986-BAFF-E970BD616518}"/>
    <dgm:cxn modelId="{1D4652C0-03F5-4DE4-A493-5CCD6CF657AD}" srcId="{B83BDFAC-7F28-45B6-9E86-B9B560A1644B}" destId="{19296652-9E2D-4AC8-BB7D-447E94905FE6}" srcOrd="0" destOrd="0" parTransId="{C3CB265E-4350-4520-857C-6257C98503A8}" sibTransId="{B3E558EC-AD47-44A7-808A-B044D640CCD9}"/>
    <dgm:cxn modelId="{BF0FE628-AA29-4E9A-84E0-9F0ED9D2F9AC}" type="presOf" srcId="{A66401BE-17C1-4348-9B37-9A7A42051BFD}" destId="{13A3A60F-1497-49EC-ADE2-B5EB41BB526F}" srcOrd="0" destOrd="0" presId="urn:microsoft.com/office/officeart/2005/8/layout/process1"/>
    <dgm:cxn modelId="{DEFA1C36-9F26-4D5D-9FCC-3904CAFA584C}" type="presOf" srcId="{B3E558EC-AD47-44A7-808A-B044D640CCD9}" destId="{078626E7-E31C-4F30-8DEA-5AEB7A1C43FA}" srcOrd="1" destOrd="0" presId="urn:microsoft.com/office/officeart/2005/8/layout/process1"/>
    <dgm:cxn modelId="{398CCBCE-BC7E-4B04-8B66-CB3E6B87DA95}" type="presParOf" srcId="{867C944F-8F8D-4C8F-A6AB-BDA23BCE4D5B}" destId="{0B31F775-86B1-4D66-8C61-6D5503FE5C32}" srcOrd="0" destOrd="0" presId="urn:microsoft.com/office/officeart/2005/8/layout/process1"/>
    <dgm:cxn modelId="{89492995-CC0E-4342-94D5-190B9EC48D13}" type="presParOf" srcId="{867C944F-8F8D-4C8F-A6AB-BDA23BCE4D5B}" destId="{76006FB0-D012-445E-A5AC-8277B4D09CDA}" srcOrd="1" destOrd="0" presId="urn:microsoft.com/office/officeart/2005/8/layout/process1"/>
    <dgm:cxn modelId="{B2936F2B-AED9-434C-AEA8-5A50CC082415}" type="presParOf" srcId="{76006FB0-D012-445E-A5AC-8277B4D09CDA}" destId="{078626E7-E31C-4F30-8DEA-5AEB7A1C43FA}" srcOrd="0" destOrd="0" presId="urn:microsoft.com/office/officeart/2005/8/layout/process1"/>
    <dgm:cxn modelId="{648E9F15-19D1-4BA5-81EF-DBFE01130342}" type="presParOf" srcId="{867C944F-8F8D-4C8F-A6AB-BDA23BCE4D5B}" destId="{13A3A60F-1497-49EC-ADE2-B5EB41BB526F}"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3BDFAC-7F28-45B6-9E86-B9B560A1644B}" type="doc">
      <dgm:prSet loTypeId="urn:microsoft.com/office/officeart/2005/8/layout/process1" loCatId="process" qsTypeId="urn:microsoft.com/office/officeart/2005/8/quickstyle/simple1" qsCatId="simple" csTypeId="urn:microsoft.com/office/officeart/2005/8/colors/accent0_1" csCatId="mainScheme" phldr="1"/>
      <dgm:spPr/>
    </dgm:pt>
    <dgm:pt modelId="{19296652-9E2D-4AC8-BB7D-447E94905FE6}">
      <dgm:prSet phldrT="[Testo]"/>
      <dgm:spPr/>
      <dgm:t>
        <a:bodyPr/>
        <a:lstStyle/>
        <a:p>
          <a:r>
            <a:rPr lang="it-IT" dirty="0" smtClean="0"/>
            <a:t>Blue chip</a:t>
          </a:r>
          <a:endParaRPr lang="it-IT" dirty="0"/>
        </a:p>
      </dgm:t>
    </dgm:pt>
    <dgm:pt modelId="{C3CB265E-4350-4520-857C-6257C98503A8}" type="parTrans" cxnId="{1D4652C0-03F5-4DE4-A493-5CCD6CF657AD}">
      <dgm:prSet/>
      <dgm:spPr/>
      <dgm:t>
        <a:bodyPr/>
        <a:lstStyle/>
        <a:p>
          <a:endParaRPr lang="it-IT"/>
        </a:p>
      </dgm:t>
    </dgm:pt>
    <dgm:pt modelId="{B3E558EC-AD47-44A7-808A-B044D640CCD9}" type="sibTrans" cxnId="{1D4652C0-03F5-4DE4-A493-5CCD6CF657AD}">
      <dgm:prSet/>
      <dgm:spPr/>
      <dgm:t>
        <a:bodyPr/>
        <a:lstStyle/>
        <a:p>
          <a:endParaRPr lang="it-IT"/>
        </a:p>
      </dgm:t>
    </dgm:pt>
    <dgm:pt modelId="{A66401BE-17C1-4348-9B37-9A7A42051BFD}">
      <dgm:prSet phldrT="[Testo]"/>
      <dgm:spPr/>
      <dgm:t>
        <a:bodyPr/>
        <a:lstStyle/>
        <a:p>
          <a:r>
            <a:rPr lang="it-IT" dirty="0" err="1" smtClean="0"/>
            <a:t>Valeur</a:t>
          </a:r>
          <a:r>
            <a:rPr lang="it-IT" dirty="0" smtClean="0"/>
            <a:t> de premier </a:t>
          </a:r>
          <a:r>
            <a:rPr lang="it-IT" dirty="0" err="1" smtClean="0"/>
            <a:t>ordre</a:t>
          </a:r>
          <a:r>
            <a:rPr lang="it-IT" dirty="0" smtClean="0"/>
            <a:t> / </a:t>
          </a:r>
          <a:r>
            <a:rPr lang="it-IT" dirty="0" err="1" smtClean="0"/>
            <a:t>Valeur</a:t>
          </a:r>
          <a:r>
            <a:rPr lang="it-IT" dirty="0" smtClean="0"/>
            <a:t> </a:t>
          </a:r>
          <a:r>
            <a:rPr lang="it-IT" dirty="0" err="1" smtClean="0"/>
            <a:t>père</a:t>
          </a:r>
          <a:r>
            <a:rPr lang="it-IT" dirty="0" smtClean="0"/>
            <a:t> de </a:t>
          </a:r>
          <a:r>
            <a:rPr lang="it-IT" dirty="0" err="1" smtClean="0"/>
            <a:t>famille</a:t>
          </a:r>
          <a:endParaRPr lang="it-IT" dirty="0"/>
        </a:p>
      </dgm:t>
    </dgm:pt>
    <dgm:pt modelId="{51599E91-815F-4B1E-BC90-89F9C99448D7}" type="parTrans" cxnId="{0CC5B9D6-9437-4F35-98B7-2F53D2A9061F}">
      <dgm:prSet/>
      <dgm:spPr/>
      <dgm:t>
        <a:bodyPr/>
        <a:lstStyle/>
        <a:p>
          <a:endParaRPr lang="it-IT"/>
        </a:p>
      </dgm:t>
    </dgm:pt>
    <dgm:pt modelId="{2057E548-EE41-4986-BAFF-E970BD616518}" type="sibTrans" cxnId="{0CC5B9D6-9437-4F35-98B7-2F53D2A9061F}">
      <dgm:prSet/>
      <dgm:spPr/>
      <dgm:t>
        <a:bodyPr/>
        <a:lstStyle/>
        <a:p>
          <a:endParaRPr lang="it-IT"/>
        </a:p>
      </dgm:t>
    </dgm:pt>
    <dgm:pt modelId="{867C944F-8F8D-4C8F-A6AB-BDA23BCE4D5B}" type="pres">
      <dgm:prSet presAssocID="{B83BDFAC-7F28-45B6-9E86-B9B560A1644B}" presName="Name0" presStyleCnt="0">
        <dgm:presLayoutVars>
          <dgm:dir/>
          <dgm:resizeHandles val="exact"/>
        </dgm:presLayoutVars>
      </dgm:prSet>
      <dgm:spPr/>
    </dgm:pt>
    <dgm:pt modelId="{0B31F775-86B1-4D66-8C61-6D5503FE5C32}" type="pres">
      <dgm:prSet presAssocID="{19296652-9E2D-4AC8-BB7D-447E94905FE6}" presName="node" presStyleLbl="node1" presStyleIdx="0" presStyleCnt="2">
        <dgm:presLayoutVars>
          <dgm:bulletEnabled val="1"/>
        </dgm:presLayoutVars>
      </dgm:prSet>
      <dgm:spPr/>
      <dgm:t>
        <a:bodyPr/>
        <a:lstStyle/>
        <a:p>
          <a:endParaRPr lang="it-IT"/>
        </a:p>
      </dgm:t>
    </dgm:pt>
    <dgm:pt modelId="{76006FB0-D012-445E-A5AC-8277B4D09CDA}" type="pres">
      <dgm:prSet presAssocID="{B3E558EC-AD47-44A7-808A-B044D640CCD9}" presName="sibTrans" presStyleLbl="sibTrans2D1" presStyleIdx="0" presStyleCnt="1"/>
      <dgm:spPr/>
      <dgm:t>
        <a:bodyPr/>
        <a:lstStyle/>
        <a:p>
          <a:endParaRPr lang="it-IT"/>
        </a:p>
      </dgm:t>
    </dgm:pt>
    <dgm:pt modelId="{078626E7-E31C-4F30-8DEA-5AEB7A1C43FA}" type="pres">
      <dgm:prSet presAssocID="{B3E558EC-AD47-44A7-808A-B044D640CCD9}" presName="connectorText" presStyleLbl="sibTrans2D1" presStyleIdx="0" presStyleCnt="1"/>
      <dgm:spPr/>
      <dgm:t>
        <a:bodyPr/>
        <a:lstStyle/>
        <a:p>
          <a:endParaRPr lang="it-IT"/>
        </a:p>
      </dgm:t>
    </dgm:pt>
    <dgm:pt modelId="{13A3A60F-1497-49EC-ADE2-B5EB41BB526F}" type="pres">
      <dgm:prSet presAssocID="{A66401BE-17C1-4348-9B37-9A7A42051BFD}" presName="node" presStyleLbl="node1" presStyleIdx="1" presStyleCnt="2">
        <dgm:presLayoutVars>
          <dgm:bulletEnabled val="1"/>
        </dgm:presLayoutVars>
      </dgm:prSet>
      <dgm:spPr/>
      <dgm:t>
        <a:bodyPr/>
        <a:lstStyle/>
        <a:p>
          <a:endParaRPr lang="it-IT"/>
        </a:p>
      </dgm:t>
    </dgm:pt>
  </dgm:ptLst>
  <dgm:cxnLst>
    <dgm:cxn modelId="{00E8712B-45FA-4F1A-AA47-7E817817547D}" type="presOf" srcId="{A66401BE-17C1-4348-9B37-9A7A42051BFD}" destId="{13A3A60F-1497-49EC-ADE2-B5EB41BB526F}" srcOrd="0" destOrd="0" presId="urn:microsoft.com/office/officeart/2005/8/layout/process1"/>
    <dgm:cxn modelId="{C9CCF623-CAFE-4E1F-84E4-36089273472B}" type="presOf" srcId="{19296652-9E2D-4AC8-BB7D-447E94905FE6}" destId="{0B31F775-86B1-4D66-8C61-6D5503FE5C32}" srcOrd="0" destOrd="0" presId="urn:microsoft.com/office/officeart/2005/8/layout/process1"/>
    <dgm:cxn modelId="{0CC5B9D6-9437-4F35-98B7-2F53D2A9061F}" srcId="{B83BDFAC-7F28-45B6-9E86-B9B560A1644B}" destId="{A66401BE-17C1-4348-9B37-9A7A42051BFD}" srcOrd="1" destOrd="0" parTransId="{51599E91-815F-4B1E-BC90-89F9C99448D7}" sibTransId="{2057E548-EE41-4986-BAFF-E970BD616518}"/>
    <dgm:cxn modelId="{D80430F6-5C57-431B-BB53-B4F499CECEE7}" type="presOf" srcId="{B3E558EC-AD47-44A7-808A-B044D640CCD9}" destId="{078626E7-E31C-4F30-8DEA-5AEB7A1C43FA}" srcOrd="1" destOrd="0" presId="urn:microsoft.com/office/officeart/2005/8/layout/process1"/>
    <dgm:cxn modelId="{817B2C9D-4DF9-4705-BBF0-3E9DC0D149A5}" type="presOf" srcId="{B3E558EC-AD47-44A7-808A-B044D640CCD9}" destId="{76006FB0-D012-445E-A5AC-8277B4D09CDA}" srcOrd="0" destOrd="0" presId="urn:microsoft.com/office/officeart/2005/8/layout/process1"/>
    <dgm:cxn modelId="{1D4652C0-03F5-4DE4-A493-5CCD6CF657AD}" srcId="{B83BDFAC-7F28-45B6-9E86-B9B560A1644B}" destId="{19296652-9E2D-4AC8-BB7D-447E94905FE6}" srcOrd="0" destOrd="0" parTransId="{C3CB265E-4350-4520-857C-6257C98503A8}" sibTransId="{B3E558EC-AD47-44A7-808A-B044D640CCD9}"/>
    <dgm:cxn modelId="{BE47D62E-846A-43FF-A0AE-BD6781D9A87D}" type="presOf" srcId="{B83BDFAC-7F28-45B6-9E86-B9B560A1644B}" destId="{867C944F-8F8D-4C8F-A6AB-BDA23BCE4D5B}" srcOrd="0" destOrd="0" presId="urn:microsoft.com/office/officeart/2005/8/layout/process1"/>
    <dgm:cxn modelId="{53BE23C4-F80D-4865-A616-E95E9F7C8C61}" type="presParOf" srcId="{867C944F-8F8D-4C8F-A6AB-BDA23BCE4D5B}" destId="{0B31F775-86B1-4D66-8C61-6D5503FE5C32}" srcOrd="0" destOrd="0" presId="urn:microsoft.com/office/officeart/2005/8/layout/process1"/>
    <dgm:cxn modelId="{0A82F7D0-7EDE-42D3-86B6-5E7CB3313238}" type="presParOf" srcId="{867C944F-8F8D-4C8F-A6AB-BDA23BCE4D5B}" destId="{76006FB0-D012-445E-A5AC-8277B4D09CDA}" srcOrd="1" destOrd="0" presId="urn:microsoft.com/office/officeart/2005/8/layout/process1"/>
    <dgm:cxn modelId="{737C3C8F-6357-4119-BA6D-D8068B49F4AD}" type="presParOf" srcId="{76006FB0-D012-445E-A5AC-8277B4D09CDA}" destId="{078626E7-E31C-4F30-8DEA-5AEB7A1C43FA}" srcOrd="0" destOrd="0" presId="urn:microsoft.com/office/officeart/2005/8/layout/process1"/>
    <dgm:cxn modelId="{078AF86F-D464-45AA-8768-97FB80CD6E07}" type="presParOf" srcId="{867C944F-8F8D-4C8F-A6AB-BDA23BCE4D5B}" destId="{13A3A60F-1497-49EC-ADE2-B5EB41BB526F}" srcOrd="2"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7FB89-229B-471A-AAF0-9641043E7286}" type="doc">
      <dgm:prSet loTypeId="urn:microsoft.com/office/officeart/2005/8/layout/gear1" loCatId="relationship" qsTypeId="urn:microsoft.com/office/officeart/2005/8/quickstyle/simple1" qsCatId="simple" csTypeId="urn:microsoft.com/office/officeart/2005/8/colors/accent2_1" csCatId="accent2" phldr="1"/>
      <dgm:spPr/>
    </dgm:pt>
    <dgm:pt modelId="{3938F1AF-2464-4B41-B2AE-8B3AF80EE17D}">
      <dgm:prSet phldrT="[Testo]"/>
      <dgm:spPr/>
      <dgm:t>
        <a:bodyPr/>
        <a:lstStyle/>
        <a:p>
          <a:r>
            <a:rPr lang="it-IT" dirty="0" smtClean="0"/>
            <a:t>Metafore costitutive di teorie (paradigmatiche)</a:t>
          </a:r>
          <a:endParaRPr lang="it-IT" dirty="0"/>
        </a:p>
      </dgm:t>
    </dgm:pt>
    <dgm:pt modelId="{359538BC-4F1B-473E-8F7E-2D5A3FA0308F}" type="parTrans" cxnId="{76834C8A-A307-4A5B-B9CF-EACFA470B3E3}">
      <dgm:prSet/>
      <dgm:spPr/>
      <dgm:t>
        <a:bodyPr/>
        <a:lstStyle/>
        <a:p>
          <a:endParaRPr lang="it-IT"/>
        </a:p>
      </dgm:t>
    </dgm:pt>
    <dgm:pt modelId="{A0C7096A-3239-4C89-9289-E443B4EF95F3}" type="sibTrans" cxnId="{76834C8A-A307-4A5B-B9CF-EACFA470B3E3}">
      <dgm:prSet/>
      <dgm:spPr/>
      <dgm:t>
        <a:bodyPr/>
        <a:lstStyle/>
        <a:p>
          <a:endParaRPr lang="it-IT"/>
        </a:p>
      </dgm:t>
    </dgm:pt>
    <dgm:pt modelId="{B7548697-A84A-4F5C-8A83-E0E85A6AAC72}">
      <dgm:prSet phldrT="[Testo]"/>
      <dgm:spPr/>
      <dgm:t>
        <a:bodyPr/>
        <a:lstStyle/>
        <a:p>
          <a:r>
            <a:rPr lang="it-IT" dirty="0" smtClean="0"/>
            <a:t>Concetti metaforici coerenti (</a:t>
          </a:r>
          <a:r>
            <a:rPr lang="it-IT" i="1" dirty="0" smtClean="0"/>
            <a:t>clusters</a:t>
          </a:r>
          <a:r>
            <a:rPr lang="it-IT" i="0" dirty="0" smtClean="0"/>
            <a:t> o </a:t>
          </a:r>
          <a:r>
            <a:rPr lang="it-IT" i="1" dirty="0" smtClean="0"/>
            <a:t>sciami</a:t>
          </a:r>
          <a:r>
            <a:rPr lang="it-IT" i="0" dirty="0" smtClean="0"/>
            <a:t>)</a:t>
          </a:r>
          <a:endParaRPr lang="it-IT" dirty="0"/>
        </a:p>
      </dgm:t>
    </dgm:pt>
    <dgm:pt modelId="{18040275-14C8-4AF9-BB11-C697051C4904}" type="parTrans" cxnId="{76D32BFD-EA86-4C09-9B9D-6758ADCAC355}">
      <dgm:prSet/>
      <dgm:spPr/>
      <dgm:t>
        <a:bodyPr/>
        <a:lstStyle/>
        <a:p>
          <a:endParaRPr lang="it-IT"/>
        </a:p>
      </dgm:t>
    </dgm:pt>
    <dgm:pt modelId="{8C5B84FD-C213-479C-9303-E08997C8162B}" type="sibTrans" cxnId="{76D32BFD-EA86-4C09-9B9D-6758ADCAC355}">
      <dgm:prSet/>
      <dgm:spPr/>
      <dgm:t>
        <a:bodyPr/>
        <a:lstStyle/>
        <a:p>
          <a:endParaRPr lang="it-IT"/>
        </a:p>
      </dgm:t>
    </dgm:pt>
    <dgm:pt modelId="{5D2E7701-424C-4F92-91F5-F3AE5B2C1B8D}">
      <dgm:prSet phldrT="[Testo]"/>
      <dgm:spPr/>
      <dgm:t>
        <a:bodyPr/>
        <a:lstStyle/>
        <a:p>
          <a:r>
            <a:rPr lang="it-IT" dirty="0" smtClean="0"/>
            <a:t>Metafore denominative analogiche isolate</a:t>
          </a:r>
          <a:endParaRPr lang="it-IT" dirty="0"/>
        </a:p>
      </dgm:t>
    </dgm:pt>
    <dgm:pt modelId="{6BD7A368-CA6E-4CAF-80DF-E7C2E7F4E376}" type="parTrans" cxnId="{4B965FC8-5F7A-41A2-A24D-EF4D5FB5536A}">
      <dgm:prSet/>
      <dgm:spPr/>
      <dgm:t>
        <a:bodyPr/>
        <a:lstStyle/>
        <a:p>
          <a:endParaRPr lang="it-IT"/>
        </a:p>
      </dgm:t>
    </dgm:pt>
    <dgm:pt modelId="{9733C259-684F-4489-A2F0-F8510552ABE2}" type="sibTrans" cxnId="{4B965FC8-5F7A-41A2-A24D-EF4D5FB5536A}">
      <dgm:prSet/>
      <dgm:spPr/>
      <dgm:t>
        <a:bodyPr/>
        <a:lstStyle/>
        <a:p>
          <a:endParaRPr lang="it-IT"/>
        </a:p>
      </dgm:t>
    </dgm:pt>
    <dgm:pt modelId="{B37D1F0E-0CCD-4C99-8E8F-E0054EF96A50}" type="pres">
      <dgm:prSet presAssocID="{8B57FB89-229B-471A-AAF0-9641043E7286}" presName="composite" presStyleCnt="0">
        <dgm:presLayoutVars>
          <dgm:chMax val="3"/>
          <dgm:animLvl val="lvl"/>
          <dgm:resizeHandles val="exact"/>
        </dgm:presLayoutVars>
      </dgm:prSet>
      <dgm:spPr/>
    </dgm:pt>
    <dgm:pt modelId="{E9E758F9-C900-4043-A1C2-25BDE33006B4}" type="pres">
      <dgm:prSet presAssocID="{3938F1AF-2464-4B41-B2AE-8B3AF80EE17D}" presName="gear1" presStyleLbl="node1" presStyleIdx="0" presStyleCnt="3">
        <dgm:presLayoutVars>
          <dgm:chMax val="1"/>
          <dgm:bulletEnabled val="1"/>
        </dgm:presLayoutVars>
      </dgm:prSet>
      <dgm:spPr/>
      <dgm:t>
        <a:bodyPr/>
        <a:lstStyle/>
        <a:p>
          <a:endParaRPr lang="it-IT"/>
        </a:p>
      </dgm:t>
    </dgm:pt>
    <dgm:pt modelId="{9A63E5A5-D47A-4CD0-B031-28FD02211162}" type="pres">
      <dgm:prSet presAssocID="{3938F1AF-2464-4B41-B2AE-8B3AF80EE17D}" presName="gear1srcNode" presStyleLbl="node1" presStyleIdx="0" presStyleCnt="3"/>
      <dgm:spPr/>
      <dgm:t>
        <a:bodyPr/>
        <a:lstStyle/>
        <a:p>
          <a:endParaRPr lang="it-IT"/>
        </a:p>
      </dgm:t>
    </dgm:pt>
    <dgm:pt modelId="{A1800F85-F44B-43AB-9A3E-5C74C13F81A4}" type="pres">
      <dgm:prSet presAssocID="{3938F1AF-2464-4B41-B2AE-8B3AF80EE17D}" presName="gear1dstNode" presStyleLbl="node1" presStyleIdx="0" presStyleCnt="3"/>
      <dgm:spPr/>
      <dgm:t>
        <a:bodyPr/>
        <a:lstStyle/>
        <a:p>
          <a:endParaRPr lang="it-IT"/>
        </a:p>
      </dgm:t>
    </dgm:pt>
    <dgm:pt modelId="{A32B91B6-E6A0-4FA6-8713-0B502D4ACB57}" type="pres">
      <dgm:prSet presAssocID="{B7548697-A84A-4F5C-8A83-E0E85A6AAC72}" presName="gear2" presStyleLbl="node1" presStyleIdx="1" presStyleCnt="3">
        <dgm:presLayoutVars>
          <dgm:chMax val="1"/>
          <dgm:bulletEnabled val="1"/>
        </dgm:presLayoutVars>
      </dgm:prSet>
      <dgm:spPr/>
      <dgm:t>
        <a:bodyPr/>
        <a:lstStyle/>
        <a:p>
          <a:endParaRPr lang="it-IT"/>
        </a:p>
      </dgm:t>
    </dgm:pt>
    <dgm:pt modelId="{86BD0CF6-29F6-456F-B8EF-A77F2C720CE9}" type="pres">
      <dgm:prSet presAssocID="{B7548697-A84A-4F5C-8A83-E0E85A6AAC72}" presName="gear2srcNode" presStyleLbl="node1" presStyleIdx="1" presStyleCnt="3"/>
      <dgm:spPr/>
      <dgm:t>
        <a:bodyPr/>
        <a:lstStyle/>
        <a:p>
          <a:endParaRPr lang="it-IT"/>
        </a:p>
      </dgm:t>
    </dgm:pt>
    <dgm:pt modelId="{7165981D-8C42-4359-8994-E578987DC7B8}" type="pres">
      <dgm:prSet presAssocID="{B7548697-A84A-4F5C-8A83-E0E85A6AAC72}" presName="gear2dstNode" presStyleLbl="node1" presStyleIdx="1" presStyleCnt="3"/>
      <dgm:spPr/>
      <dgm:t>
        <a:bodyPr/>
        <a:lstStyle/>
        <a:p>
          <a:endParaRPr lang="it-IT"/>
        </a:p>
      </dgm:t>
    </dgm:pt>
    <dgm:pt modelId="{3DB347EB-CE69-4A8A-BC41-86BC9E840564}" type="pres">
      <dgm:prSet presAssocID="{5D2E7701-424C-4F92-91F5-F3AE5B2C1B8D}" presName="gear3" presStyleLbl="node1" presStyleIdx="2" presStyleCnt="3"/>
      <dgm:spPr/>
      <dgm:t>
        <a:bodyPr/>
        <a:lstStyle/>
        <a:p>
          <a:endParaRPr lang="it-IT"/>
        </a:p>
      </dgm:t>
    </dgm:pt>
    <dgm:pt modelId="{1B63BDAF-FE16-4E78-8A5C-8619154A381A}" type="pres">
      <dgm:prSet presAssocID="{5D2E7701-424C-4F92-91F5-F3AE5B2C1B8D}" presName="gear3tx" presStyleLbl="node1" presStyleIdx="2" presStyleCnt="3">
        <dgm:presLayoutVars>
          <dgm:chMax val="1"/>
          <dgm:bulletEnabled val="1"/>
        </dgm:presLayoutVars>
      </dgm:prSet>
      <dgm:spPr/>
      <dgm:t>
        <a:bodyPr/>
        <a:lstStyle/>
        <a:p>
          <a:endParaRPr lang="it-IT"/>
        </a:p>
      </dgm:t>
    </dgm:pt>
    <dgm:pt modelId="{369574B5-7CE4-4135-886E-57F346747CDC}" type="pres">
      <dgm:prSet presAssocID="{5D2E7701-424C-4F92-91F5-F3AE5B2C1B8D}" presName="gear3srcNode" presStyleLbl="node1" presStyleIdx="2" presStyleCnt="3"/>
      <dgm:spPr/>
      <dgm:t>
        <a:bodyPr/>
        <a:lstStyle/>
        <a:p>
          <a:endParaRPr lang="it-IT"/>
        </a:p>
      </dgm:t>
    </dgm:pt>
    <dgm:pt modelId="{74CB1AAD-9A8E-485D-A113-2E007435858B}" type="pres">
      <dgm:prSet presAssocID="{5D2E7701-424C-4F92-91F5-F3AE5B2C1B8D}" presName="gear3dstNode" presStyleLbl="node1" presStyleIdx="2" presStyleCnt="3"/>
      <dgm:spPr/>
      <dgm:t>
        <a:bodyPr/>
        <a:lstStyle/>
        <a:p>
          <a:endParaRPr lang="it-IT"/>
        </a:p>
      </dgm:t>
    </dgm:pt>
    <dgm:pt modelId="{E94CE57F-2C42-4950-AE78-0F24D4B6FCCA}" type="pres">
      <dgm:prSet presAssocID="{A0C7096A-3239-4C89-9289-E443B4EF95F3}" presName="connector1" presStyleLbl="sibTrans2D1" presStyleIdx="0" presStyleCnt="3"/>
      <dgm:spPr/>
      <dgm:t>
        <a:bodyPr/>
        <a:lstStyle/>
        <a:p>
          <a:endParaRPr lang="it-IT"/>
        </a:p>
      </dgm:t>
    </dgm:pt>
    <dgm:pt modelId="{16AF60E3-F053-4875-9BD0-08FDBBFA7973}" type="pres">
      <dgm:prSet presAssocID="{8C5B84FD-C213-479C-9303-E08997C8162B}" presName="connector2" presStyleLbl="sibTrans2D1" presStyleIdx="1" presStyleCnt="3"/>
      <dgm:spPr/>
      <dgm:t>
        <a:bodyPr/>
        <a:lstStyle/>
        <a:p>
          <a:endParaRPr lang="it-IT"/>
        </a:p>
      </dgm:t>
    </dgm:pt>
    <dgm:pt modelId="{C4A2CF53-6760-4762-8492-F329207B861E}" type="pres">
      <dgm:prSet presAssocID="{9733C259-684F-4489-A2F0-F8510552ABE2}" presName="connector3" presStyleLbl="sibTrans2D1" presStyleIdx="2" presStyleCnt="3"/>
      <dgm:spPr/>
      <dgm:t>
        <a:bodyPr/>
        <a:lstStyle/>
        <a:p>
          <a:endParaRPr lang="it-IT"/>
        </a:p>
      </dgm:t>
    </dgm:pt>
  </dgm:ptLst>
  <dgm:cxnLst>
    <dgm:cxn modelId="{A92F1FC5-84F1-4909-BEA6-A3ACEF40E9C1}" type="presOf" srcId="{5D2E7701-424C-4F92-91F5-F3AE5B2C1B8D}" destId="{369574B5-7CE4-4135-886E-57F346747CDC}" srcOrd="2" destOrd="0" presId="urn:microsoft.com/office/officeart/2005/8/layout/gear1"/>
    <dgm:cxn modelId="{D6584CE2-C898-4FDB-97DE-ECD614870B4B}" type="presOf" srcId="{A0C7096A-3239-4C89-9289-E443B4EF95F3}" destId="{E94CE57F-2C42-4950-AE78-0F24D4B6FCCA}" srcOrd="0" destOrd="0" presId="urn:microsoft.com/office/officeart/2005/8/layout/gear1"/>
    <dgm:cxn modelId="{F76AF6F4-BA2E-4593-B0C7-781286AF48B1}" type="presOf" srcId="{5D2E7701-424C-4F92-91F5-F3AE5B2C1B8D}" destId="{74CB1AAD-9A8E-485D-A113-2E007435858B}" srcOrd="3" destOrd="0" presId="urn:microsoft.com/office/officeart/2005/8/layout/gear1"/>
    <dgm:cxn modelId="{53E24BDA-150C-474A-AC6F-A2EA0968B17A}" type="presOf" srcId="{8C5B84FD-C213-479C-9303-E08997C8162B}" destId="{16AF60E3-F053-4875-9BD0-08FDBBFA7973}" srcOrd="0" destOrd="0" presId="urn:microsoft.com/office/officeart/2005/8/layout/gear1"/>
    <dgm:cxn modelId="{4B965FC8-5F7A-41A2-A24D-EF4D5FB5536A}" srcId="{8B57FB89-229B-471A-AAF0-9641043E7286}" destId="{5D2E7701-424C-4F92-91F5-F3AE5B2C1B8D}" srcOrd="2" destOrd="0" parTransId="{6BD7A368-CA6E-4CAF-80DF-E7C2E7F4E376}" sibTransId="{9733C259-684F-4489-A2F0-F8510552ABE2}"/>
    <dgm:cxn modelId="{5F7B7704-B3F3-4842-8FD4-72F343AF81FF}" type="presOf" srcId="{3938F1AF-2464-4B41-B2AE-8B3AF80EE17D}" destId="{9A63E5A5-D47A-4CD0-B031-28FD02211162}" srcOrd="1" destOrd="0" presId="urn:microsoft.com/office/officeart/2005/8/layout/gear1"/>
    <dgm:cxn modelId="{4B438ECA-63C6-4D15-97D0-E3927EC0FAA0}" type="presOf" srcId="{5D2E7701-424C-4F92-91F5-F3AE5B2C1B8D}" destId="{3DB347EB-CE69-4A8A-BC41-86BC9E840564}" srcOrd="0" destOrd="0" presId="urn:microsoft.com/office/officeart/2005/8/layout/gear1"/>
    <dgm:cxn modelId="{F0296DBD-FB42-4511-8DF3-ABFDD44F92D9}" type="presOf" srcId="{B7548697-A84A-4F5C-8A83-E0E85A6AAC72}" destId="{86BD0CF6-29F6-456F-B8EF-A77F2C720CE9}" srcOrd="1" destOrd="0" presId="urn:microsoft.com/office/officeart/2005/8/layout/gear1"/>
    <dgm:cxn modelId="{76D32BFD-EA86-4C09-9B9D-6758ADCAC355}" srcId="{8B57FB89-229B-471A-AAF0-9641043E7286}" destId="{B7548697-A84A-4F5C-8A83-E0E85A6AAC72}" srcOrd="1" destOrd="0" parTransId="{18040275-14C8-4AF9-BB11-C697051C4904}" sibTransId="{8C5B84FD-C213-479C-9303-E08997C8162B}"/>
    <dgm:cxn modelId="{5E40779D-CD36-496D-AF8F-6FEBEE1B2092}" type="presOf" srcId="{B7548697-A84A-4F5C-8A83-E0E85A6AAC72}" destId="{7165981D-8C42-4359-8994-E578987DC7B8}" srcOrd="2" destOrd="0" presId="urn:microsoft.com/office/officeart/2005/8/layout/gear1"/>
    <dgm:cxn modelId="{039BA493-BDF7-4F69-A7ED-CD5FC21D3E3E}" type="presOf" srcId="{B7548697-A84A-4F5C-8A83-E0E85A6AAC72}" destId="{A32B91B6-E6A0-4FA6-8713-0B502D4ACB57}" srcOrd="0" destOrd="0" presId="urn:microsoft.com/office/officeart/2005/8/layout/gear1"/>
    <dgm:cxn modelId="{5135758C-E1D6-46FF-8C22-81ADBDDAE249}" type="presOf" srcId="{8B57FB89-229B-471A-AAF0-9641043E7286}" destId="{B37D1F0E-0CCD-4C99-8E8F-E0054EF96A50}" srcOrd="0" destOrd="0" presId="urn:microsoft.com/office/officeart/2005/8/layout/gear1"/>
    <dgm:cxn modelId="{B4C97F6A-DFD6-4A57-BA59-BDF26616411D}" type="presOf" srcId="{3938F1AF-2464-4B41-B2AE-8B3AF80EE17D}" destId="{A1800F85-F44B-43AB-9A3E-5C74C13F81A4}" srcOrd="2" destOrd="0" presId="urn:microsoft.com/office/officeart/2005/8/layout/gear1"/>
    <dgm:cxn modelId="{2894709D-E19B-4E16-80B1-AAE0580BE3DE}" type="presOf" srcId="{9733C259-684F-4489-A2F0-F8510552ABE2}" destId="{C4A2CF53-6760-4762-8492-F329207B861E}" srcOrd="0" destOrd="0" presId="urn:microsoft.com/office/officeart/2005/8/layout/gear1"/>
    <dgm:cxn modelId="{76834C8A-A307-4A5B-B9CF-EACFA470B3E3}" srcId="{8B57FB89-229B-471A-AAF0-9641043E7286}" destId="{3938F1AF-2464-4B41-B2AE-8B3AF80EE17D}" srcOrd="0" destOrd="0" parTransId="{359538BC-4F1B-473E-8F7E-2D5A3FA0308F}" sibTransId="{A0C7096A-3239-4C89-9289-E443B4EF95F3}"/>
    <dgm:cxn modelId="{8AD6541A-E24F-460A-A13D-16B563450DE7}" type="presOf" srcId="{5D2E7701-424C-4F92-91F5-F3AE5B2C1B8D}" destId="{1B63BDAF-FE16-4E78-8A5C-8619154A381A}" srcOrd="1" destOrd="0" presId="urn:microsoft.com/office/officeart/2005/8/layout/gear1"/>
    <dgm:cxn modelId="{C90E3B22-9D79-4A5C-A089-19FD49CC8D50}" type="presOf" srcId="{3938F1AF-2464-4B41-B2AE-8B3AF80EE17D}" destId="{E9E758F9-C900-4043-A1C2-25BDE33006B4}" srcOrd="0" destOrd="0" presId="urn:microsoft.com/office/officeart/2005/8/layout/gear1"/>
    <dgm:cxn modelId="{B6A69506-3CEB-4653-AE01-81BD8C2DC834}" type="presParOf" srcId="{B37D1F0E-0CCD-4C99-8E8F-E0054EF96A50}" destId="{E9E758F9-C900-4043-A1C2-25BDE33006B4}" srcOrd="0" destOrd="0" presId="urn:microsoft.com/office/officeart/2005/8/layout/gear1"/>
    <dgm:cxn modelId="{EC1E1D82-755F-4DB2-B415-237BA37D2B02}" type="presParOf" srcId="{B37D1F0E-0CCD-4C99-8E8F-E0054EF96A50}" destId="{9A63E5A5-D47A-4CD0-B031-28FD02211162}" srcOrd="1" destOrd="0" presId="urn:microsoft.com/office/officeart/2005/8/layout/gear1"/>
    <dgm:cxn modelId="{2E858764-7EB9-4495-96E4-1B4D02926EFB}" type="presParOf" srcId="{B37D1F0E-0CCD-4C99-8E8F-E0054EF96A50}" destId="{A1800F85-F44B-43AB-9A3E-5C74C13F81A4}" srcOrd="2" destOrd="0" presId="urn:microsoft.com/office/officeart/2005/8/layout/gear1"/>
    <dgm:cxn modelId="{6206B974-F2A8-4E93-8A3C-BCA0F9AA45EA}" type="presParOf" srcId="{B37D1F0E-0CCD-4C99-8E8F-E0054EF96A50}" destId="{A32B91B6-E6A0-4FA6-8713-0B502D4ACB57}" srcOrd="3" destOrd="0" presId="urn:microsoft.com/office/officeart/2005/8/layout/gear1"/>
    <dgm:cxn modelId="{EA8AEE3C-53F4-4967-B7DA-11751E0F41B9}" type="presParOf" srcId="{B37D1F0E-0CCD-4C99-8E8F-E0054EF96A50}" destId="{86BD0CF6-29F6-456F-B8EF-A77F2C720CE9}" srcOrd="4" destOrd="0" presId="urn:microsoft.com/office/officeart/2005/8/layout/gear1"/>
    <dgm:cxn modelId="{FDDD5065-7D1A-414A-8A17-8F9B0B259884}" type="presParOf" srcId="{B37D1F0E-0CCD-4C99-8E8F-E0054EF96A50}" destId="{7165981D-8C42-4359-8994-E578987DC7B8}" srcOrd="5" destOrd="0" presId="urn:microsoft.com/office/officeart/2005/8/layout/gear1"/>
    <dgm:cxn modelId="{BA8AE3A8-E32D-4DF4-929B-F74299255F3D}" type="presParOf" srcId="{B37D1F0E-0CCD-4C99-8E8F-E0054EF96A50}" destId="{3DB347EB-CE69-4A8A-BC41-86BC9E840564}" srcOrd="6" destOrd="0" presId="urn:microsoft.com/office/officeart/2005/8/layout/gear1"/>
    <dgm:cxn modelId="{13A175B5-A42D-4719-B152-164369279F8F}" type="presParOf" srcId="{B37D1F0E-0CCD-4C99-8E8F-E0054EF96A50}" destId="{1B63BDAF-FE16-4E78-8A5C-8619154A381A}" srcOrd="7" destOrd="0" presId="urn:microsoft.com/office/officeart/2005/8/layout/gear1"/>
    <dgm:cxn modelId="{17F4B160-8B14-49BF-AC9C-B2CA3E9F059C}" type="presParOf" srcId="{B37D1F0E-0CCD-4C99-8E8F-E0054EF96A50}" destId="{369574B5-7CE4-4135-886E-57F346747CDC}" srcOrd="8" destOrd="0" presId="urn:microsoft.com/office/officeart/2005/8/layout/gear1"/>
    <dgm:cxn modelId="{B3C5E9D0-6A0D-4E56-B775-E9C08A28D3DC}" type="presParOf" srcId="{B37D1F0E-0CCD-4C99-8E8F-E0054EF96A50}" destId="{74CB1AAD-9A8E-485D-A113-2E007435858B}" srcOrd="9" destOrd="0" presId="urn:microsoft.com/office/officeart/2005/8/layout/gear1"/>
    <dgm:cxn modelId="{86ED32F5-4C7F-4C2F-8024-351AE98B8052}" type="presParOf" srcId="{B37D1F0E-0CCD-4C99-8E8F-E0054EF96A50}" destId="{E94CE57F-2C42-4950-AE78-0F24D4B6FCCA}" srcOrd="10" destOrd="0" presId="urn:microsoft.com/office/officeart/2005/8/layout/gear1"/>
    <dgm:cxn modelId="{A0A115BF-4219-42AB-84C3-6BC4955E0371}" type="presParOf" srcId="{B37D1F0E-0CCD-4C99-8E8F-E0054EF96A50}" destId="{16AF60E3-F053-4875-9BD0-08FDBBFA7973}" srcOrd="11" destOrd="0" presId="urn:microsoft.com/office/officeart/2005/8/layout/gear1"/>
    <dgm:cxn modelId="{3E1862B8-7E6C-431B-9D46-4085948849CD}" type="presParOf" srcId="{B37D1F0E-0CCD-4C99-8E8F-E0054EF96A50}" destId="{C4A2CF53-6760-4762-8492-F329207B861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7160B3-682A-4880-BBF5-D7299440324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26063BFB-196E-48E1-AB9D-690CF81740B2}">
      <dgm:prSet phldrT="[Testo]"/>
      <dgm:spPr/>
      <dgm:t>
        <a:bodyPr/>
        <a:lstStyle/>
        <a:p>
          <a:r>
            <a:rPr lang="it-IT" dirty="0" smtClean="0"/>
            <a:t>Potenziale euristico della metafora (immediatezza, accessibilità)</a:t>
          </a:r>
          <a:endParaRPr lang="it-IT" dirty="0"/>
        </a:p>
      </dgm:t>
    </dgm:pt>
    <dgm:pt modelId="{E2D487DE-8191-46F2-9E3D-F772EE4AF2FF}" type="parTrans" cxnId="{E72138DE-5CAD-446D-BE28-940FA892CC25}">
      <dgm:prSet/>
      <dgm:spPr/>
      <dgm:t>
        <a:bodyPr/>
        <a:lstStyle/>
        <a:p>
          <a:endParaRPr lang="it-IT"/>
        </a:p>
      </dgm:t>
    </dgm:pt>
    <dgm:pt modelId="{345B0409-CCB5-4862-A1E8-95386178F9C7}" type="sibTrans" cxnId="{E72138DE-5CAD-446D-BE28-940FA892CC25}">
      <dgm:prSet/>
      <dgm:spPr/>
      <dgm:t>
        <a:bodyPr/>
        <a:lstStyle/>
        <a:p>
          <a:endParaRPr lang="it-IT"/>
        </a:p>
      </dgm:t>
    </dgm:pt>
    <dgm:pt modelId="{74689BC4-0DDF-4BD1-89E4-31F16E4CDA46}">
      <dgm:prSet phldrT="[Testo]"/>
      <dgm:spPr/>
      <dgm:t>
        <a:bodyPr/>
        <a:lstStyle/>
        <a:p>
          <a:r>
            <a:rPr lang="fr-FR" i="1" dirty="0" smtClean="0"/>
            <a:t>L’évolution du savoir passe par une métamorphose des langages […] C’est ici qu’on rejoint l’importance heuristique de la trouvaille du vocable. Un mot abrège, déplace d’un coup, et rend tout un long pan de raisonnement inutile ; il permet aussi d’étendre règles et domaines. Poincaré cite Mach : « on ne saurait croire combien un mot bien choisi peut économiser de pensée</a:t>
          </a:r>
          <a:r>
            <a:rPr lang="fr-FR" dirty="0" smtClean="0"/>
            <a:t>. (</a:t>
          </a:r>
          <a:r>
            <a:rPr lang="fr-FR" dirty="0" err="1" smtClean="0"/>
            <a:t>Schlanger</a:t>
          </a:r>
          <a:r>
            <a:rPr lang="fr-FR" dirty="0" smtClean="0"/>
            <a:t>, 1991 : 71)</a:t>
          </a:r>
          <a:endParaRPr lang="it-IT" dirty="0"/>
        </a:p>
      </dgm:t>
    </dgm:pt>
    <dgm:pt modelId="{F5556832-28CB-4DAE-9C73-538DF4B7F751}" type="parTrans" cxnId="{12103621-C2AF-4306-97DD-D8C1C2F5DE24}">
      <dgm:prSet/>
      <dgm:spPr/>
      <dgm:t>
        <a:bodyPr/>
        <a:lstStyle/>
        <a:p>
          <a:endParaRPr lang="it-IT"/>
        </a:p>
      </dgm:t>
    </dgm:pt>
    <dgm:pt modelId="{37ED3A2D-02EF-4AF3-B04F-44A06E33F54D}" type="sibTrans" cxnId="{12103621-C2AF-4306-97DD-D8C1C2F5DE24}">
      <dgm:prSet/>
      <dgm:spPr/>
      <dgm:t>
        <a:bodyPr/>
        <a:lstStyle/>
        <a:p>
          <a:endParaRPr lang="it-IT"/>
        </a:p>
      </dgm:t>
    </dgm:pt>
    <dgm:pt modelId="{E1CF0139-0AEA-4BCC-9FEE-33DDBE58CD89}" type="pres">
      <dgm:prSet presAssocID="{A17160B3-682A-4880-BBF5-D72994403244}" presName="linear" presStyleCnt="0">
        <dgm:presLayoutVars>
          <dgm:animLvl val="lvl"/>
          <dgm:resizeHandles val="exact"/>
        </dgm:presLayoutVars>
      </dgm:prSet>
      <dgm:spPr/>
      <dgm:t>
        <a:bodyPr/>
        <a:lstStyle/>
        <a:p>
          <a:endParaRPr lang="it-IT"/>
        </a:p>
      </dgm:t>
    </dgm:pt>
    <dgm:pt modelId="{600C10D1-6C5D-4C63-B042-53144122C07C}" type="pres">
      <dgm:prSet presAssocID="{26063BFB-196E-48E1-AB9D-690CF81740B2}" presName="parentText" presStyleLbl="node1" presStyleIdx="0" presStyleCnt="1">
        <dgm:presLayoutVars>
          <dgm:chMax val="0"/>
          <dgm:bulletEnabled val="1"/>
        </dgm:presLayoutVars>
      </dgm:prSet>
      <dgm:spPr/>
      <dgm:t>
        <a:bodyPr/>
        <a:lstStyle/>
        <a:p>
          <a:endParaRPr lang="it-IT"/>
        </a:p>
      </dgm:t>
    </dgm:pt>
    <dgm:pt modelId="{549E9A74-FFA4-41F2-8B1C-3C835835ED38}" type="pres">
      <dgm:prSet presAssocID="{26063BFB-196E-48E1-AB9D-690CF81740B2}" presName="childText" presStyleLbl="revTx" presStyleIdx="0" presStyleCnt="1">
        <dgm:presLayoutVars>
          <dgm:bulletEnabled val="1"/>
        </dgm:presLayoutVars>
      </dgm:prSet>
      <dgm:spPr/>
      <dgm:t>
        <a:bodyPr/>
        <a:lstStyle/>
        <a:p>
          <a:endParaRPr lang="it-IT"/>
        </a:p>
      </dgm:t>
    </dgm:pt>
  </dgm:ptLst>
  <dgm:cxnLst>
    <dgm:cxn modelId="{E72138DE-5CAD-446D-BE28-940FA892CC25}" srcId="{A17160B3-682A-4880-BBF5-D72994403244}" destId="{26063BFB-196E-48E1-AB9D-690CF81740B2}" srcOrd="0" destOrd="0" parTransId="{E2D487DE-8191-46F2-9E3D-F772EE4AF2FF}" sibTransId="{345B0409-CCB5-4862-A1E8-95386178F9C7}"/>
    <dgm:cxn modelId="{9AA11F66-4033-4231-BE6A-1542160CBF85}" type="presOf" srcId="{26063BFB-196E-48E1-AB9D-690CF81740B2}" destId="{600C10D1-6C5D-4C63-B042-53144122C07C}" srcOrd="0" destOrd="0" presId="urn:microsoft.com/office/officeart/2005/8/layout/vList2"/>
    <dgm:cxn modelId="{12103621-C2AF-4306-97DD-D8C1C2F5DE24}" srcId="{26063BFB-196E-48E1-AB9D-690CF81740B2}" destId="{74689BC4-0DDF-4BD1-89E4-31F16E4CDA46}" srcOrd="0" destOrd="0" parTransId="{F5556832-28CB-4DAE-9C73-538DF4B7F751}" sibTransId="{37ED3A2D-02EF-4AF3-B04F-44A06E33F54D}"/>
    <dgm:cxn modelId="{16F71A78-2869-4A68-BBCB-3E0128C7A94B}" type="presOf" srcId="{74689BC4-0DDF-4BD1-89E4-31F16E4CDA46}" destId="{549E9A74-FFA4-41F2-8B1C-3C835835ED38}" srcOrd="0" destOrd="0" presId="urn:microsoft.com/office/officeart/2005/8/layout/vList2"/>
    <dgm:cxn modelId="{2A60140E-AEDB-4B78-92C9-1B1647279589}" type="presOf" srcId="{A17160B3-682A-4880-BBF5-D72994403244}" destId="{E1CF0139-0AEA-4BCC-9FEE-33DDBE58CD89}" srcOrd="0" destOrd="0" presId="urn:microsoft.com/office/officeart/2005/8/layout/vList2"/>
    <dgm:cxn modelId="{8CB48C89-D13E-4DE0-BE4C-05E70D8BE3DE}" type="presParOf" srcId="{E1CF0139-0AEA-4BCC-9FEE-33DDBE58CD89}" destId="{600C10D1-6C5D-4C63-B042-53144122C07C}" srcOrd="0" destOrd="0" presId="urn:microsoft.com/office/officeart/2005/8/layout/vList2"/>
    <dgm:cxn modelId="{4015E61D-3C9E-4E1D-9F37-9D097644F868}" type="presParOf" srcId="{E1CF0139-0AEA-4BCC-9FEE-33DDBE58CD89}" destId="{549E9A74-FFA4-41F2-8B1C-3C835835ED3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1EF4A5-3533-43F5-9D7C-CCB43836DB6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65ECE141-C128-4197-8051-A04B3109B53A}">
      <dgm:prSet phldrT="[Testo]"/>
      <dgm:spPr/>
      <dgm:t>
        <a:bodyPr/>
        <a:lstStyle/>
        <a:p>
          <a:r>
            <a:rPr lang="it-IT" dirty="0" smtClean="0"/>
            <a:t>Accettabilità socio-culturale della metafora</a:t>
          </a:r>
          <a:endParaRPr lang="it-IT" dirty="0"/>
        </a:p>
      </dgm:t>
    </dgm:pt>
    <dgm:pt modelId="{C458BF20-FB5D-4C76-AFA3-0EE37650ABC6}" type="parTrans" cxnId="{60A78610-BDCC-47D9-9679-FB4CBA8AEC25}">
      <dgm:prSet/>
      <dgm:spPr/>
      <dgm:t>
        <a:bodyPr/>
        <a:lstStyle/>
        <a:p>
          <a:endParaRPr lang="it-IT"/>
        </a:p>
      </dgm:t>
    </dgm:pt>
    <dgm:pt modelId="{BFAB2534-737C-461E-A0A0-7A1D46E1C412}" type="sibTrans" cxnId="{60A78610-BDCC-47D9-9679-FB4CBA8AEC25}">
      <dgm:prSet/>
      <dgm:spPr/>
      <dgm:t>
        <a:bodyPr/>
        <a:lstStyle/>
        <a:p>
          <a:endParaRPr lang="it-IT"/>
        </a:p>
      </dgm:t>
    </dgm:pt>
    <dgm:pt modelId="{BFAA404E-AD5B-4AEC-B370-518800B91C15}">
      <dgm:prSet phldrT="[Testo]"/>
      <dgm:spPr/>
      <dgm:t>
        <a:bodyPr/>
        <a:lstStyle/>
        <a:p>
          <a:r>
            <a:rPr lang="fr-FR" i="1" dirty="0" smtClean="0"/>
            <a:t>Le nouveau n’est retenu, exposé, proposé, que s’il parait a) audible (compréhensible par rapport au contexte) ; b) intéressant (compréhensible, mais pas redondant) ; c) souhaitable (par rapport à des intérêts, qui sont le plus souvent des intérêts de la connaissance, mais aussi des intérêts extérieurs à l’ordre intellectuel : des valeurs, des positions idéologiques ou des jeux de forces). </a:t>
          </a:r>
          <a:r>
            <a:rPr lang="fr-FR" dirty="0" smtClean="0"/>
            <a:t>(</a:t>
          </a:r>
          <a:r>
            <a:rPr lang="fr-FR" dirty="0" err="1" smtClean="0"/>
            <a:t>Schlanger</a:t>
          </a:r>
          <a:r>
            <a:rPr lang="fr-FR" dirty="0" smtClean="0"/>
            <a:t>, 1991 : 94)</a:t>
          </a:r>
          <a:endParaRPr lang="it-IT" dirty="0"/>
        </a:p>
      </dgm:t>
    </dgm:pt>
    <dgm:pt modelId="{86948F39-EE23-4800-AF8F-F90960A8131D}" type="parTrans" cxnId="{CC0CCBE3-B97B-49C6-92A6-FB1D0DB701C4}">
      <dgm:prSet/>
      <dgm:spPr/>
      <dgm:t>
        <a:bodyPr/>
        <a:lstStyle/>
        <a:p>
          <a:endParaRPr lang="it-IT"/>
        </a:p>
      </dgm:t>
    </dgm:pt>
    <dgm:pt modelId="{1C7F6C1F-61B2-4076-98A8-8C9C442E0A5D}" type="sibTrans" cxnId="{CC0CCBE3-B97B-49C6-92A6-FB1D0DB701C4}">
      <dgm:prSet/>
      <dgm:spPr/>
      <dgm:t>
        <a:bodyPr/>
        <a:lstStyle/>
        <a:p>
          <a:endParaRPr lang="it-IT"/>
        </a:p>
      </dgm:t>
    </dgm:pt>
    <dgm:pt modelId="{B7BA5554-FB83-46C4-9DBD-4E765359FBC9}" type="pres">
      <dgm:prSet presAssocID="{C81EF4A5-3533-43F5-9D7C-CCB43836DB6A}" presName="linear" presStyleCnt="0">
        <dgm:presLayoutVars>
          <dgm:animLvl val="lvl"/>
          <dgm:resizeHandles val="exact"/>
        </dgm:presLayoutVars>
      </dgm:prSet>
      <dgm:spPr/>
      <dgm:t>
        <a:bodyPr/>
        <a:lstStyle/>
        <a:p>
          <a:endParaRPr lang="it-IT"/>
        </a:p>
      </dgm:t>
    </dgm:pt>
    <dgm:pt modelId="{7EF61E3B-C184-43B4-8BE5-7E483D735134}" type="pres">
      <dgm:prSet presAssocID="{65ECE141-C128-4197-8051-A04B3109B53A}" presName="parentText" presStyleLbl="node1" presStyleIdx="0" presStyleCnt="1">
        <dgm:presLayoutVars>
          <dgm:chMax val="0"/>
          <dgm:bulletEnabled val="1"/>
        </dgm:presLayoutVars>
      </dgm:prSet>
      <dgm:spPr/>
      <dgm:t>
        <a:bodyPr/>
        <a:lstStyle/>
        <a:p>
          <a:endParaRPr lang="it-IT"/>
        </a:p>
      </dgm:t>
    </dgm:pt>
    <dgm:pt modelId="{C36ACFD6-7307-4BC4-A475-81833DF43B19}" type="pres">
      <dgm:prSet presAssocID="{65ECE141-C128-4197-8051-A04B3109B53A}" presName="childText" presStyleLbl="revTx" presStyleIdx="0" presStyleCnt="1">
        <dgm:presLayoutVars>
          <dgm:bulletEnabled val="1"/>
        </dgm:presLayoutVars>
      </dgm:prSet>
      <dgm:spPr/>
      <dgm:t>
        <a:bodyPr/>
        <a:lstStyle/>
        <a:p>
          <a:endParaRPr lang="it-IT"/>
        </a:p>
      </dgm:t>
    </dgm:pt>
  </dgm:ptLst>
  <dgm:cxnLst>
    <dgm:cxn modelId="{CC0CCBE3-B97B-49C6-92A6-FB1D0DB701C4}" srcId="{65ECE141-C128-4197-8051-A04B3109B53A}" destId="{BFAA404E-AD5B-4AEC-B370-518800B91C15}" srcOrd="0" destOrd="0" parTransId="{86948F39-EE23-4800-AF8F-F90960A8131D}" sibTransId="{1C7F6C1F-61B2-4076-98A8-8C9C442E0A5D}"/>
    <dgm:cxn modelId="{DFA1F3DC-40FF-4B45-A223-CCF5843B377E}" type="presOf" srcId="{65ECE141-C128-4197-8051-A04B3109B53A}" destId="{7EF61E3B-C184-43B4-8BE5-7E483D735134}" srcOrd="0" destOrd="0" presId="urn:microsoft.com/office/officeart/2005/8/layout/vList2"/>
    <dgm:cxn modelId="{60A78610-BDCC-47D9-9679-FB4CBA8AEC25}" srcId="{C81EF4A5-3533-43F5-9D7C-CCB43836DB6A}" destId="{65ECE141-C128-4197-8051-A04B3109B53A}" srcOrd="0" destOrd="0" parTransId="{C458BF20-FB5D-4C76-AFA3-0EE37650ABC6}" sibTransId="{BFAB2534-737C-461E-A0A0-7A1D46E1C412}"/>
    <dgm:cxn modelId="{38D0935B-9DDE-4C86-A144-2809866E15AD}" type="presOf" srcId="{BFAA404E-AD5B-4AEC-B370-518800B91C15}" destId="{C36ACFD6-7307-4BC4-A475-81833DF43B19}" srcOrd="0" destOrd="0" presId="urn:microsoft.com/office/officeart/2005/8/layout/vList2"/>
    <dgm:cxn modelId="{358E07F1-51D3-4F10-9478-7B7B822E98BA}" type="presOf" srcId="{C81EF4A5-3533-43F5-9D7C-CCB43836DB6A}" destId="{B7BA5554-FB83-46C4-9DBD-4E765359FBC9}" srcOrd="0" destOrd="0" presId="urn:microsoft.com/office/officeart/2005/8/layout/vList2"/>
    <dgm:cxn modelId="{7F8EC245-3D0F-4614-87F0-B10440F9B2DA}" type="presParOf" srcId="{B7BA5554-FB83-46C4-9DBD-4E765359FBC9}" destId="{7EF61E3B-C184-43B4-8BE5-7E483D735134}" srcOrd="0" destOrd="0" presId="urn:microsoft.com/office/officeart/2005/8/layout/vList2"/>
    <dgm:cxn modelId="{E2883443-FCF9-4DA5-9EFC-08917E620CD2}" type="presParOf" srcId="{B7BA5554-FB83-46C4-9DBD-4E765359FBC9}" destId="{C36ACFD6-7307-4BC4-A475-81833DF43B1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0FD015-C62B-4AB7-BBCC-62A66646E88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it-IT"/>
        </a:p>
      </dgm:t>
    </dgm:pt>
    <dgm:pt modelId="{D7074EF1-2680-496A-8B40-446FD6CBA669}">
      <dgm:prSet phldrT="[Testo]"/>
      <dgm:spPr/>
      <dgm:t>
        <a:bodyPr/>
        <a:lstStyle/>
        <a:p>
          <a:r>
            <a:rPr lang="it-IT" dirty="0" smtClean="0"/>
            <a:t>«convalida»</a:t>
          </a:r>
          <a:endParaRPr lang="it-IT" dirty="0"/>
        </a:p>
      </dgm:t>
    </dgm:pt>
    <dgm:pt modelId="{3DCC9861-2E1A-4DA6-85B9-18FDCA7C959F}" type="parTrans" cxnId="{F462ABDD-7AB6-4FC4-80DB-F6EF532C76CF}">
      <dgm:prSet/>
      <dgm:spPr/>
      <dgm:t>
        <a:bodyPr/>
        <a:lstStyle/>
        <a:p>
          <a:endParaRPr lang="it-IT"/>
        </a:p>
      </dgm:t>
    </dgm:pt>
    <dgm:pt modelId="{CFB6923F-FFB0-4990-8C82-BCB37367EA87}" type="sibTrans" cxnId="{F462ABDD-7AB6-4FC4-80DB-F6EF532C76CF}">
      <dgm:prSet/>
      <dgm:spPr/>
      <dgm:t>
        <a:bodyPr/>
        <a:lstStyle/>
        <a:p>
          <a:endParaRPr lang="it-IT"/>
        </a:p>
      </dgm:t>
    </dgm:pt>
    <dgm:pt modelId="{413EDCD0-0B82-44C1-B8C3-E61096864D56}">
      <dgm:prSet phldrT="[Testo]"/>
      <dgm:spPr/>
      <dgm:t>
        <a:bodyPr/>
        <a:lstStyle/>
        <a:p>
          <a:r>
            <a:rPr lang="it-IT" dirty="0" smtClean="0"/>
            <a:t>«fiducia epistemica» (</a:t>
          </a:r>
          <a:r>
            <a:rPr lang="it-IT" dirty="0" err="1" smtClean="0"/>
            <a:t>Gaudin</a:t>
          </a:r>
          <a:r>
            <a:rPr lang="it-IT" dirty="0" smtClean="0"/>
            <a:t>, 2003; </a:t>
          </a:r>
          <a:r>
            <a:rPr lang="it-IT" dirty="0" err="1" smtClean="0"/>
            <a:t>Origgi</a:t>
          </a:r>
          <a:r>
            <a:rPr lang="it-IT" dirty="0" smtClean="0"/>
            <a:t>, 2008)</a:t>
          </a:r>
          <a:endParaRPr lang="it-IT" dirty="0"/>
        </a:p>
      </dgm:t>
    </dgm:pt>
    <dgm:pt modelId="{7D7E52E5-A960-4E4A-8D2E-00CF6D13EE4B}" type="parTrans" cxnId="{2F44EA6E-F8AB-47FE-A9DD-ACD981B50CE9}">
      <dgm:prSet/>
      <dgm:spPr/>
      <dgm:t>
        <a:bodyPr/>
        <a:lstStyle/>
        <a:p>
          <a:endParaRPr lang="it-IT"/>
        </a:p>
      </dgm:t>
    </dgm:pt>
    <dgm:pt modelId="{375E0788-94EA-4272-AF40-F5DA5B5136A3}" type="sibTrans" cxnId="{2F44EA6E-F8AB-47FE-A9DD-ACD981B50CE9}">
      <dgm:prSet/>
      <dgm:spPr/>
      <dgm:t>
        <a:bodyPr/>
        <a:lstStyle/>
        <a:p>
          <a:endParaRPr lang="it-IT"/>
        </a:p>
      </dgm:t>
    </dgm:pt>
    <dgm:pt modelId="{B8903373-E7E5-4CA3-9BEA-A507B1FDA20C}" type="pres">
      <dgm:prSet presAssocID="{4F0FD015-C62B-4AB7-BBCC-62A66646E88D}" presName="diagram" presStyleCnt="0">
        <dgm:presLayoutVars>
          <dgm:dir/>
          <dgm:resizeHandles val="exact"/>
        </dgm:presLayoutVars>
      </dgm:prSet>
      <dgm:spPr/>
      <dgm:t>
        <a:bodyPr/>
        <a:lstStyle/>
        <a:p>
          <a:endParaRPr lang="it-IT"/>
        </a:p>
      </dgm:t>
    </dgm:pt>
    <dgm:pt modelId="{2C15DE2B-6731-4702-9F73-005A46FDDB54}" type="pres">
      <dgm:prSet presAssocID="{D7074EF1-2680-496A-8B40-446FD6CBA669}" presName="arrow" presStyleLbl="node1" presStyleIdx="0" presStyleCnt="2">
        <dgm:presLayoutVars>
          <dgm:bulletEnabled val="1"/>
        </dgm:presLayoutVars>
      </dgm:prSet>
      <dgm:spPr/>
      <dgm:t>
        <a:bodyPr/>
        <a:lstStyle/>
        <a:p>
          <a:endParaRPr lang="it-IT"/>
        </a:p>
      </dgm:t>
    </dgm:pt>
    <dgm:pt modelId="{9F3DCA4C-137C-4C29-9851-CDB48F636661}" type="pres">
      <dgm:prSet presAssocID="{413EDCD0-0B82-44C1-B8C3-E61096864D56}" presName="arrow" presStyleLbl="node1" presStyleIdx="1" presStyleCnt="2" custRadScaleRad="214550" custRadScaleInc="101">
        <dgm:presLayoutVars>
          <dgm:bulletEnabled val="1"/>
        </dgm:presLayoutVars>
      </dgm:prSet>
      <dgm:spPr/>
      <dgm:t>
        <a:bodyPr/>
        <a:lstStyle/>
        <a:p>
          <a:endParaRPr lang="it-IT"/>
        </a:p>
      </dgm:t>
    </dgm:pt>
  </dgm:ptLst>
  <dgm:cxnLst>
    <dgm:cxn modelId="{F462ABDD-7AB6-4FC4-80DB-F6EF532C76CF}" srcId="{4F0FD015-C62B-4AB7-BBCC-62A66646E88D}" destId="{D7074EF1-2680-496A-8B40-446FD6CBA669}" srcOrd="0" destOrd="0" parTransId="{3DCC9861-2E1A-4DA6-85B9-18FDCA7C959F}" sibTransId="{CFB6923F-FFB0-4990-8C82-BCB37367EA87}"/>
    <dgm:cxn modelId="{46CEF14B-8BDE-41B2-B68C-2A1A7A0D7EB3}" type="presOf" srcId="{413EDCD0-0B82-44C1-B8C3-E61096864D56}" destId="{9F3DCA4C-137C-4C29-9851-CDB48F636661}" srcOrd="0" destOrd="0" presId="urn:microsoft.com/office/officeart/2005/8/layout/arrow5"/>
    <dgm:cxn modelId="{8BE0D0D0-1268-45EA-BF18-5133E163BA19}" type="presOf" srcId="{4F0FD015-C62B-4AB7-BBCC-62A66646E88D}" destId="{B8903373-E7E5-4CA3-9BEA-A507B1FDA20C}" srcOrd="0" destOrd="0" presId="urn:microsoft.com/office/officeart/2005/8/layout/arrow5"/>
    <dgm:cxn modelId="{2F44EA6E-F8AB-47FE-A9DD-ACD981B50CE9}" srcId="{4F0FD015-C62B-4AB7-BBCC-62A66646E88D}" destId="{413EDCD0-0B82-44C1-B8C3-E61096864D56}" srcOrd="1" destOrd="0" parTransId="{7D7E52E5-A960-4E4A-8D2E-00CF6D13EE4B}" sibTransId="{375E0788-94EA-4272-AF40-F5DA5B5136A3}"/>
    <dgm:cxn modelId="{69E3A29C-7D8A-45A8-BB7A-681260EB873F}" type="presOf" srcId="{D7074EF1-2680-496A-8B40-446FD6CBA669}" destId="{2C15DE2B-6731-4702-9F73-005A46FDDB54}" srcOrd="0" destOrd="0" presId="urn:microsoft.com/office/officeart/2005/8/layout/arrow5"/>
    <dgm:cxn modelId="{32350317-272E-421A-B0A3-97C0A371CE88}" type="presParOf" srcId="{B8903373-E7E5-4CA3-9BEA-A507B1FDA20C}" destId="{2C15DE2B-6731-4702-9F73-005A46FDDB54}" srcOrd="0" destOrd="0" presId="urn:microsoft.com/office/officeart/2005/8/layout/arrow5"/>
    <dgm:cxn modelId="{7513CD34-480D-49C3-82A1-E06D0CB6977A}" type="presParOf" srcId="{B8903373-E7E5-4CA3-9BEA-A507B1FDA20C}" destId="{9F3DCA4C-137C-4C29-9851-CDB48F636661}"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0B1B31-130E-405E-96E6-33BFE9144046}" type="doc">
      <dgm:prSet loTypeId="urn:microsoft.com/office/officeart/2005/8/layout/arrow2" loCatId="process" qsTypeId="urn:microsoft.com/office/officeart/2005/8/quickstyle/simple1" qsCatId="simple" csTypeId="urn:microsoft.com/office/officeart/2005/8/colors/accent2_4" csCatId="accent2" phldr="1"/>
      <dgm:spPr/>
    </dgm:pt>
    <dgm:pt modelId="{72DAA006-33DB-41FD-92E2-8487187F0823}">
      <dgm:prSet phldrT="[Testo]"/>
      <dgm:spPr/>
      <dgm:t>
        <a:bodyPr/>
        <a:lstStyle/>
        <a:p>
          <a:r>
            <a:rPr lang="it-IT" dirty="0" smtClean="0"/>
            <a:t>Comunità linguistica ampia </a:t>
          </a:r>
        </a:p>
        <a:p>
          <a:endParaRPr lang="it-IT" dirty="0" smtClean="0"/>
        </a:p>
        <a:p>
          <a:r>
            <a:rPr lang="it-IT" i="1" dirty="0" smtClean="0"/>
            <a:t>hit-and-</a:t>
          </a:r>
          <a:r>
            <a:rPr lang="it-IT" i="1" dirty="0" err="1" smtClean="0"/>
            <a:t>run</a:t>
          </a:r>
          <a:endParaRPr lang="it-IT" i="1" dirty="0" smtClean="0"/>
        </a:p>
        <a:p>
          <a:r>
            <a:rPr lang="it-IT" i="1" dirty="0" smtClean="0"/>
            <a:t>blue chip</a:t>
          </a:r>
          <a:endParaRPr lang="it-IT" i="1" dirty="0"/>
        </a:p>
      </dgm:t>
    </dgm:pt>
    <dgm:pt modelId="{C9797D4E-9C72-4553-A102-962B1B209DFC}" type="parTrans" cxnId="{F4A8C441-94C8-4A87-9C94-EEA60A837CB2}">
      <dgm:prSet/>
      <dgm:spPr/>
      <dgm:t>
        <a:bodyPr/>
        <a:lstStyle/>
        <a:p>
          <a:endParaRPr lang="it-IT"/>
        </a:p>
      </dgm:t>
    </dgm:pt>
    <dgm:pt modelId="{4E5E868B-C139-494A-8909-5696B7B99583}" type="sibTrans" cxnId="{F4A8C441-94C8-4A87-9C94-EEA60A837CB2}">
      <dgm:prSet/>
      <dgm:spPr/>
      <dgm:t>
        <a:bodyPr/>
        <a:lstStyle/>
        <a:p>
          <a:endParaRPr lang="it-IT"/>
        </a:p>
      </dgm:t>
    </dgm:pt>
    <dgm:pt modelId="{3149EFE6-A58E-469E-84D6-75827BC6E883}">
      <dgm:prSet phldrT="[Testo]"/>
      <dgm:spPr/>
      <dgm:t>
        <a:bodyPr/>
        <a:lstStyle/>
        <a:p>
          <a:r>
            <a:rPr lang="it-IT" dirty="0" smtClean="0"/>
            <a:t>Comunità socio-professionale </a:t>
          </a:r>
        </a:p>
        <a:p>
          <a:endParaRPr lang="it-IT" dirty="0" smtClean="0"/>
        </a:p>
        <a:p>
          <a:r>
            <a:rPr lang="it-IT" i="1" dirty="0" err="1" smtClean="0"/>
            <a:t>splicing</a:t>
          </a:r>
          <a:endParaRPr lang="it-IT" i="1" dirty="0" smtClean="0"/>
        </a:p>
        <a:p>
          <a:r>
            <a:rPr lang="it-IT" i="1" dirty="0" err="1" smtClean="0"/>
            <a:t>grok</a:t>
          </a:r>
          <a:r>
            <a:rPr lang="it-IT" i="1" dirty="0" smtClean="0"/>
            <a:t> </a:t>
          </a:r>
        </a:p>
        <a:p>
          <a:r>
            <a:rPr lang="it-IT" i="1" dirty="0" err="1" smtClean="0"/>
            <a:t>grey</a:t>
          </a:r>
          <a:r>
            <a:rPr lang="it-IT" i="1" dirty="0" smtClean="0"/>
            <a:t> </a:t>
          </a:r>
          <a:r>
            <a:rPr lang="it-IT" i="1" dirty="0" err="1" smtClean="0"/>
            <a:t>goo</a:t>
          </a:r>
          <a:endParaRPr lang="it-IT" i="1" dirty="0"/>
        </a:p>
      </dgm:t>
    </dgm:pt>
    <dgm:pt modelId="{26FAF484-EB7D-434F-B8B5-8B7F2AC40FBB}" type="parTrans" cxnId="{42AB482E-CB8E-44E6-ACBA-E7EC89BF19A2}">
      <dgm:prSet/>
      <dgm:spPr/>
      <dgm:t>
        <a:bodyPr/>
        <a:lstStyle/>
        <a:p>
          <a:endParaRPr lang="it-IT"/>
        </a:p>
      </dgm:t>
    </dgm:pt>
    <dgm:pt modelId="{76D7E70A-39CC-4B33-BAB1-4B45CCE35B82}" type="sibTrans" cxnId="{42AB482E-CB8E-44E6-ACBA-E7EC89BF19A2}">
      <dgm:prSet/>
      <dgm:spPr/>
      <dgm:t>
        <a:bodyPr/>
        <a:lstStyle/>
        <a:p>
          <a:endParaRPr lang="it-IT"/>
        </a:p>
      </dgm:t>
    </dgm:pt>
    <dgm:pt modelId="{7F10CEB5-828B-44B6-9A52-641698B81CA9}">
      <dgm:prSet phldrT="[Testo]"/>
      <dgm:spPr/>
      <dgm:t>
        <a:bodyPr/>
        <a:lstStyle/>
        <a:p>
          <a:r>
            <a:rPr lang="it-IT" dirty="0" smtClean="0"/>
            <a:t>Individuo singolo</a:t>
          </a:r>
        </a:p>
        <a:p>
          <a:endParaRPr lang="it-IT" i="1" dirty="0" smtClean="0"/>
        </a:p>
        <a:p>
          <a:r>
            <a:rPr lang="it-IT" i="1" dirty="0" smtClean="0"/>
            <a:t>quark</a:t>
          </a:r>
          <a:r>
            <a:rPr lang="it-IT" dirty="0" smtClean="0"/>
            <a:t> </a:t>
          </a:r>
        </a:p>
        <a:p>
          <a:r>
            <a:rPr lang="it-IT" i="1" dirty="0" err="1" smtClean="0"/>
            <a:t>boojum</a:t>
          </a:r>
          <a:endParaRPr lang="it-IT" i="1" dirty="0"/>
        </a:p>
      </dgm:t>
    </dgm:pt>
    <dgm:pt modelId="{2B6AF27D-D337-429C-8981-125850338457}" type="parTrans" cxnId="{6350BAFC-80CB-4BD5-87D1-B871F910BCE2}">
      <dgm:prSet/>
      <dgm:spPr/>
      <dgm:t>
        <a:bodyPr/>
        <a:lstStyle/>
        <a:p>
          <a:endParaRPr lang="it-IT"/>
        </a:p>
      </dgm:t>
    </dgm:pt>
    <dgm:pt modelId="{A64F5785-0DFD-4578-82C3-BA6E472240A4}" type="sibTrans" cxnId="{6350BAFC-80CB-4BD5-87D1-B871F910BCE2}">
      <dgm:prSet/>
      <dgm:spPr/>
      <dgm:t>
        <a:bodyPr/>
        <a:lstStyle/>
        <a:p>
          <a:endParaRPr lang="it-IT"/>
        </a:p>
      </dgm:t>
    </dgm:pt>
    <dgm:pt modelId="{EE36E7AC-B431-4E8E-8737-0CD134E1F565}" type="pres">
      <dgm:prSet presAssocID="{F20B1B31-130E-405E-96E6-33BFE9144046}" presName="arrowDiagram" presStyleCnt="0">
        <dgm:presLayoutVars>
          <dgm:chMax val="5"/>
          <dgm:dir/>
          <dgm:resizeHandles val="exact"/>
        </dgm:presLayoutVars>
      </dgm:prSet>
      <dgm:spPr/>
    </dgm:pt>
    <dgm:pt modelId="{142B6631-7499-4866-B4DC-174E04C55E3A}" type="pres">
      <dgm:prSet presAssocID="{F20B1B31-130E-405E-96E6-33BFE9144046}" presName="arrow" presStyleLbl="bgShp" presStyleIdx="0" presStyleCnt="1"/>
      <dgm:spPr/>
    </dgm:pt>
    <dgm:pt modelId="{02B96298-D172-4848-A966-B54934D3F494}" type="pres">
      <dgm:prSet presAssocID="{F20B1B31-130E-405E-96E6-33BFE9144046}" presName="arrowDiagram3" presStyleCnt="0"/>
      <dgm:spPr/>
    </dgm:pt>
    <dgm:pt modelId="{82DA21B9-1F26-4DE7-AD6D-DE79BFEC68AB}" type="pres">
      <dgm:prSet presAssocID="{72DAA006-33DB-41FD-92E2-8487187F0823}" presName="bullet3a" presStyleLbl="node1" presStyleIdx="0" presStyleCnt="3"/>
      <dgm:spPr/>
    </dgm:pt>
    <dgm:pt modelId="{36A15B54-BE32-49FE-A6AE-614C539EE2E1}" type="pres">
      <dgm:prSet presAssocID="{72DAA006-33DB-41FD-92E2-8487187F0823}" presName="textBox3a" presStyleLbl="revTx" presStyleIdx="0" presStyleCnt="3">
        <dgm:presLayoutVars>
          <dgm:bulletEnabled val="1"/>
        </dgm:presLayoutVars>
      </dgm:prSet>
      <dgm:spPr/>
      <dgm:t>
        <a:bodyPr/>
        <a:lstStyle/>
        <a:p>
          <a:endParaRPr lang="it-IT"/>
        </a:p>
      </dgm:t>
    </dgm:pt>
    <dgm:pt modelId="{4AC7CC05-9B09-46F0-9FED-71B97CFEB1C8}" type="pres">
      <dgm:prSet presAssocID="{3149EFE6-A58E-469E-84D6-75827BC6E883}" presName="bullet3b" presStyleLbl="node1" presStyleIdx="1" presStyleCnt="3"/>
      <dgm:spPr/>
    </dgm:pt>
    <dgm:pt modelId="{34798006-ECD4-41C9-B540-607159E765B2}" type="pres">
      <dgm:prSet presAssocID="{3149EFE6-A58E-469E-84D6-75827BC6E883}" presName="textBox3b" presStyleLbl="revTx" presStyleIdx="1" presStyleCnt="3">
        <dgm:presLayoutVars>
          <dgm:bulletEnabled val="1"/>
        </dgm:presLayoutVars>
      </dgm:prSet>
      <dgm:spPr/>
      <dgm:t>
        <a:bodyPr/>
        <a:lstStyle/>
        <a:p>
          <a:endParaRPr lang="it-IT"/>
        </a:p>
      </dgm:t>
    </dgm:pt>
    <dgm:pt modelId="{6B6D077A-E57C-41FF-818A-106A43F50902}" type="pres">
      <dgm:prSet presAssocID="{7F10CEB5-828B-44B6-9A52-641698B81CA9}" presName="bullet3c" presStyleLbl="node1" presStyleIdx="2" presStyleCnt="3"/>
      <dgm:spPr/>
    </dgm:pt>
    <dgm:pt modelId="{5DB72C20-E383-4A05-81C4-36799E8BCB2C}" type="pres">
      <dgm:prSet presAssocID="{7F10CEB5-828B-44B6-9A52-641698B81CA9}" presName="textBox3c" presStyleLbl="revTx" presStyleIdx="2" presStyleCnt="3">
        <dgm:presLayoutVars>
          <dgm:bulletEnabled val="1"/>
        </dgm:presLayoutVars>
      </dgm:prSet>
      <dgm:spPr/>
      <dgm:t>
        <a:bodyPr/>
        <a:lstStyle/>
        <a:p>
          <a:endParaRPr lang="it-IT"/>
        </a:p>
      </dgm:t>
    </dgm:pt>
  </dgm:ptLst>
  <dgm:cxnLst>
    <dgm:cxn modelId="{42AB482E-CB8E-44E6-ACBA-E7EC89BF19A2}" srcId="{F20B1B31-130E-405E-96E6-33BFE9144046}" destId="{3149EFE6-A58E-469E-84D6-75827BC6E883}" srcOrd="1" destOrd="0" parTransId="{26FAF484-EB7D-434F-B8B5-8B7F2AC40FBB}" sibTransId="{76D7E70A-39CC-4B33-BAB1-4B45CCE35B82}"/>
    <dgm:cxn modelId="{5E0A60F9-16A4-4440-99B1-DF887E266D12}" type="presOf" srcId="{7F10CEB5-828B-44B6-9A52-641698B81CA9}" destId="{5DB72C20-E383-4A05-81C4-36799E8BCB2C}" srcOrd="0" destOrd="0" presId="urn:microsoft.com/office/officeart/2005/8/layout/arrow2"/>
    <dgm:cxn modelId="{75C793FA-D030-442A-AD87-9B5559ABC49B}" type="presOf" srcId="{72DAA006-33DB-41FD-92E2-8487187F0823}" destId="{36A15B54-BE32-49FE-A6AE-614C539EE2E1}" srcOrd="0" destOrd="0" presId="urn:microsoft.com/office/officeart/2005/8/layout/arrow2"/>
    <dgm:cxn modelId="{F4A8C441-94C8-4A87-9C94-EEA60A837CB2}" srcId="{F20B1B31-130E-405E-96E6-33BFE9144046}" destId="{72DAA006-33DB-41FD-92E2-8487187F0823}" srcOrd="0" destOrd="0" parTransId="{C9797D4E-9C72-4553-A102-962B1B209DFC}" sibTransId="{4E5E868B-C139-494A-8909-5696B7B99583}"/>
    <dgm:cxn modelId="{78B7C145-FC2B-42A2-85E8-41E28AB5C620}" type="presOf" srcId="{3149EFE6-A58E-469E-84D6-75827BC6E883}" destId="{34798006-ECD4-41C9-B540-607159E765B2}" srcOrd="0" destOrd="0" presId="urn:microsoft.com/office/officeart/2005/8/layout/arrow2"/>
    <dgm:cxn modelId="{FD26B655-8A8B-4FA0-B9BB-6045D3CCA370}" type="presOf" srcId="{F20B1B31-130E-405E-96E6-33BFE9144046}" destId="{EE36E7AC-B431-4E8E-8737-0CD134E1F565}" srcOrd="0" destOrd="0" presId="urn:microsoft.com/office/officeart/2005/8/layout/arrow2"/>
    <dgm:cxn modelId="{6350BAFC-80CB-4BD5-87D1-B871F910BCE2}" srcId="{F20B1B31-130E-405E-96E6-33BFE9144046}" destId="{7F10CEB5-828B-44B6-9A52-641698B81CA9}" srcOrd="2" destOrd="0" parTransId="{2B6AF27D-D337-429C-8981-125850338457}" sibTransId="{A64F5785-0DFD-4578-82C3-BA6E472240A4}"/>
    <dgm:cxn modelId="{2E2900C0-1454-48E9-8180-5F63E5447663}" type="presParOf" srcId="{EE36E7AC-B431-4E8E-8737-0CD134E1F565}" destId="{142B6631-7499-4866-B4DC-174E04C55E3A}" srcOrd="0" destOrd="0" presId="urn:microsoft.com/office/officeart/2005/8/layout/arrow2"/>
    <dgm:cxn modelId="{774EB816-18CF-4A4F-9DE1-41B0D54AB8DC}" type="presParOf" srcId="{EE36E7AC-B431-4E8E-8737-0CD134E1F565}" destId="{02B96298-D172-4848-A966-B54934D3F494}" srcOrd="1" destOrd="0" presId="urn:microsoft.com/office/officeart/2005/8/layout/arrow2"/>
    <dgm:cxn modelId="{EC2739A8-9A1A-4A4F-95A4-5827952EB99B}" type="presParOf" srcId="{02B96298-D172-4848-A966-B54934D3F494}" destId="{82DA21B9-1F26-4DE7-AD6D-DE79BFEC68AB}" srcOrd="0" destOrd="0" presId="urn:microsoft.com/office/officeart/2005/8/layout/arrow2"/>
    <dgm:cxn modelId="{410462CA-FE2A-490B-9947-CA22657A5C4E}" type="presParOf" srcId="{02B96298-D172-4848-A966-B54934D3F494}" destId="{36A15B54-BE32-49FE-A6AE-614C539EE2E1}" srcOrd="1" destOrd="0" presId="urn:microsoft.com/office/officeart/2005/8/layout/arrow2"/>
    <dgm:cxn modelId="{0A487431-92D7-45A6-92FA-8EE3943DD37B}" type="presParOf" srcId="{02B96298-D172-4848-A966-B54934D3F494}" destId="{4AC7CC05-9B09-46F0-9FED-71B97CFEB1C8}" srcOrd="2" destOrd="0" presId="urn:microsoft.com/office/officeart/2005/8/layout/arrow2"/>
    <dgm:cxn modelId="{D7E3EC0B-2FEE-42BB-9FF5-A14451B04F36}" type="presParOf" srcId="{02B96298-D172-4848-A966-B54934D3F494}" destId="{34798006-ECD4-41C9-B540-607159E765B2}" srcOrd="3" destOrd="0" presId="urn:microsoft.com/office/officeart/2005/8/layout/arrow2"/>
    <dgm:cxn modelId="{1585ECC0-FAA3-46AB-8200-0887C505E601}" type="presParOf" srcId="{02B96298-D172-4848-A966-B54934D3F494}" destId="{6B6D077A-E57C-41FF-818A-106A43F50902}" srcOrd="4" destOrd="0" presId="urn:microsoft.com/office/officeart/2005/8/layout/arrow2"/>
    <dgm:cxn modelId="{50445F68-BA7A-4CB1-A2DF-D09E6E77AFFA}" type="presParOf" srcId="{02B96298-D172-4848-A966-B54934D3F494}" destId="{5DB72C20-E383-4A05-81C4-36799E8BCB2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923B4D-3BBE-47CF-87A2-B9930290C66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16451200-5C0F-49C3-BAD9-5480FD839560}">
      <dgm:prSet phldrT="[Testo]"/>
      <dgm:spPr/>
      <dgm:t>
        <a:bodyPr/>
        <a:lstStyle/>
        <a:p>
          <a:r>
            <a:rPr lang="it-IT" dirty="0" smtClean="0"/>
            <a:t>Orientamento e punto di vista sul concetto</a:t>
          </a:r>
          <a:endParaRPr lang="it-IT" dirty="0"/>
        </a:p>
      </dgm:t>
    </dgm:pt>
    <dgm:pt modelId="{3AD90B29-9810-4CCF-B439-1D9FE320C775}" type="parTrans" cxnId="{5C45458C-229C-47FD-AF70-CC8EDA7E82CC}">
      <dgm:prSet/>
      <dgm:spPr/>
      <dgm:t>
        <a:bodyPr/>
        <a:lstStyle/>
        <a:p>
          <a:endParaRPr lang="it-IT"/>
        </a:p>
      </dgm:t>
    </dgm:pt>
    <dgm:pt modelId="{F4CCF87F-C076-440E-A640-8CF466D61ED0}" type="sibTrans" cxnId="{5C45458C-229C-47FD-AF70-CC8EDA7E82CC}">
      <dgm:prSet/>
      <dgm:spPr/>
      <dgm:t>
        <a:bodyPr/>
        <a:lstStyle/>
        <a:p>
          <a:endParaRPr lang="it-IT"/>
        </a:p>
      </dgm:t>
    </dgm:pt>
    <dgm:pt modelId="{F09AEF52-772B-4388-A029-57E76B758EC0}">
      <dgm:prSet phldrT="[Testo]"/>
      <dgm:spPr/>
      <dgm:t>
        <a:bodyPr/>
        <a:lstStyle/>
        <a:p>
          <a:r>
            <a:rPr lang="fr-FR" i="1" dirty="0" smtClean="0"/>
            <a:t>Non seulement les éléments transférés colorent et structurent le nouveau discours dont ils sont les modèles conceptuels, mais encore, en passant derrière le miroir, ils peuvent changer eux-mêmes dans toutes leurs relations. […] A travers des schémas transférés qui sont tantôt très connus et en quelque sorte </a:t>
          </a:r>
          <a:r>
            <a:rPr lang="fr-FR" i="1" dirty="0" err="1" smtClean="0"/>
            <a:t>préacceptés</a:t>
          </a:r>
          <a:r>
            <a:rPr lang="fr-FR" i="1" dirty="0" smtClean="0"/>
            <a:t>, tantôt au contraire peu connus et donc aptes à être investis, un propos nouveau est exposé. Ce propos est plein de repères dans sa formulation – le métaphorique permet, justement, de s’orienter – mais sa teneur, par hypothèse, est inédite. </a:t>
          </a:r>
          <a:r>
            <a:rPr lang="fr-FR" dirty="0" smtClean="0"/>
            <a:t>(</a:t>
          </a:r>
          <a:r>
            <a:rPr lang="fr-FR" dirty="0" err="1" smtClean="0"/>
            <a:t>Schlanger</a:t>
          </a:r>
          <a:r>
            <a:rPr lang="fr-FR" dirty="0" smtClean="0"/>
            <a:t>, 1991 : 92-93) </a:t>
          </a:r>
          <a:endParaRPr lang="it-IT" dirty="0"/>
        </a:p>
      </dgm:t>
    </dgm:pt>
    <dgm:pt modelId="{79BAC22A-B50A-4EB9-872A-BA8B17608F36}" type="parTrans" cxnId="{16E04A4B-8E81-4D73-9D80-89D943F99F1F}">
      <dgm:prSet/>
      <dgm:spPr/>
      <dgm:t>
        <a:bodyPr/>
        <a:lstStyle/>
        <a:p>
          <a:endParaRPr lang="it-IT"/>
        </a:p>
      </dgm:t>
    </dgm:pt>
    <dgm:pt modelId="{ED6433D3-4781-43A3-91AC-5FEA31B15F4C}" type="sibTrans" cxnId="{16E04A4B-8E81-4D73-9D80-89D943F99F1F}">
      <dgm:prSet/>
      <dgm:spPr/>
      <dgm:t>
        <a:bodyPr/>
        <a:lstStyle/>
        <a:p>
          <a:endParaRPr lang="it-IT"/>
        </a:p>
      </dgm:t>
    </dgm:pt>
    <dgm:pt modelId="{83BAC756-4169-462B-9AE2-8BDA1303B187}" type="pres">
      <dgm:prSet presAssocID="{9A923B4D-3BBE-47CF-87A2-B9930290C66E}" presName="linear" presStyleCnt="0">
        <dgm:presLayoutVars>
          <dgm:animLvl val="lvl"/>
          <dgm:resizeHandles val="exact"/>
        </dgm:presLayoutVars>
      </dgm:prSet>
      <dgm:spPr/>
      <dgm:t>
        <a:bodyPr/>
        <a:lstStyle/>
        <a:p>
          <a:endParaRPr lang="it-IT"/>
        </a:p>
      </dgm:t>
    </dgm:pt>
    <dgm:pt modelId="{EEA44A8C-95DA-4506-8BD0-44938390AA7B}" type="pres">
      <dgm:prSet presAssocID="{16451200-5C0F-49C3-BAD9-5480FD839560}" presName="parentText" presStyleLbl="node1" presStyleIdx="0" presStyleCnt="1">
        <dgm:presLayoutVars>
          <dgm:chMax val="0"/>
          <dgm:bulletEnabled val="1"/>
        </dgm:presLayoutVars>
      </dgm:prSet>
      <dgm:spPr/>
      <dgm:t>
        <a:bodyPr/>
        <a:lstStyle/>
        <a:p>
          <a:endParaRPr lang="it-IT"/>
        </a:p>
      </dgm:t>
    </dgm:pt>
    <dgm:pt modelId="{CE699548-B3D1-44BD-A39A-D83BCB2E32AE}" type="pres">
      <dgm:prSet presAssocID="{16451200-5C0F-49C3-BAD9-5480FD839560}" presName="childText" presStyleLbl="revTx" presStyleIdx="0" presStyleCnt="1">
        <dgm:presLayoutVars>
          <dgm:bulletEnabled val="1"/>
        </dgm:presLayoutVars>
      </dgm:prSet>
      <dgm:spPr/>
      <dgm:t>
        <a:bodyPr/>
        <a:lstStyle/>
        <a:p>
          <a:endParaRPr lang="it-IT"/>
        </a:p>
      </dgm:t>
    </dgm:pt>
  </dgm:ptLst>
  <dgm:cxnLst>
    <dgm:cxn modelId="{16E04A4B-8E81-4D73-9D80-89D943F99F1F}" srcId="{16451200-5C0F-49C3-BAD9-5480FD839560}" destId="{F09AEF52-772B-4388-A029-57E76B758EC0}" srcOrd="0" destOrd="0" parTransId="{79BAC22A-B50A-4EB9-872A-BA8B17608F36}" sibTransId="{ED6433D3-4781-43A3-91AC-5FEA31B15F4C}"/>
    <dgm:cxn modelId="{64AC58B9-7967-4D1D-8409-5C6E69438383}" type="presOf" srcId="{9A923B4D-3BBE-47CF-87A2-B9930290C66E}" destId="{83BAC756-4169-462B-9AE2-8BDA1303B187}" srcOrd="0" destOrd="0" presId="urn:microsoft.com/office/officeart/2005/8/layout/vList2"/>
    <dgm:cxn modelId="{5C45458C-229C-47FD-AF70-CC8EDA7E82CC}" srcId="{9A923B4D-3BBE-47CF-87A2-B9930290C66E}" destId="{16451200-5C0F-49C3-BAD9-5480FD839560}" srcOrd="0" destOrd="0" parTransId="{3AD90B29-9810-4CCF-B439-1D9FE320C775}" sibTransId="{F4CCF87F-C076-440E-A640-8CF466D61ED0}"/>
    <dgm:cxn modelId="{A9CF7143-57FC-4E87-86AA-98C1DECE81A4}" type="presOf" srcId="{F09AEF52-772B-4388-A029-57E76B758EC0}" destId="{CE699548-B3D1-44BD-A39A-D83BCB2E32AE}" srcOrd="0" destOrd="0" presId="urn:microsoft.com/office/officeart/2005/8/layout/vList2"/>
    <dgm:cxn modelId="{380619DD-FE7D-4178-BF66-23ABACA953A2}" type="presOf" srcId="{16451200-5C0F-49C3-BAD9-5480FD839560}" destId="{EEA44A8C-95DA-4506-8BD0-44938390AA7B}" srcOrd="0" destOrd="0" presId="urn:microsoft.com/office/officeart/2005/8/layout/vList2"/>
    <dgm:cxn modelId="{BD1383D8-0450-4FC6-A289-604B01CBBAFE}" type="presParOf" srcId="{83BAC756-4169-462B-9AE2-8BDA1303B187}" destId="{EEA44A8C-95DA-4506-8BD0-44938390AA7B}" srcOrd="0" destOrd="0" presId="urn:microsoft.com/office/officeart/2005/8/layout/vList2"/>
    <dgm:cxn modelId="{9FAA1ACE-FC20-48BB-8811-396DABC5ACBD}" type="presParOf" srcId="{83BAC756-4169-462B-9AE2-8BDA1303B187}" destId="{CE699548-B3D1-44BD-A39A-D83BCB2E32A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6C3168-E767-4E82-90F7-7E464FF71FA2}" type="doc">
      <dgm:prSet loTypeId="urn:microsoft.com/office/officeart/2005/8/layout/arrow2" loCatId="process" qsTypeId="urn:microsoft.com/office/officeart/2005/8/quickstyle/simple1" qsCatId="simple" csTypeId="urn:microsoft.com/office/officeart/2005/8/colors/accent1_2" csCatId="accent1" phldr="1"/>
      <dgm:spPr/>
    </dgm:pt>
    <dgm:pt modelId="{6A137372-2E85-42B6-824F-3AEFBF8F30D6}">
      <dgm:prSet phldrT="[Testo]"/>
      <dgm:spPr/>
      <dgm:t>
        <a:bodyPr/>
        <a:lstStyle/>
        <a:p>
          <a:r>
            <a:rPr lang="it-IT" i="1" dirty="0" smtClean="0"/>
            <a:t>codice</a:t>
          </a:r>
        </a:p>
        <a:p>
          <a:r>
            <a:rPr lang="it-IT" i="1" dirty="0" smtClean="0"/>
            <a:t>(Jacob, 1965)</a:t>
          </a:r>
          <a:endParaRPr lang="it-IT" i="1" dirty="0"/>
        </a:p>
      </dgm:t>
    </dgm:pt>
    <dgm:pt modelId="{2CE42AE4-A005-4575-A108-4996AB5331D5}" type="parTrans" cxnId="{192BEF89-826C-4261-B693-DF3235825564}">
      <dgm:prSet/>
      <dgm:spPr/>
      <dgm:t>
        <a:bodyPr/>
        <a:lstStyle/>
        <a:p>
          <a:endParaRPr lang="it-IT"/>
        </a:p>
      </dgm:t>
    </dgm:pt>
    <dgm:pt modelId="{BA59E758-DFF6-4579-A4D9-7C6AEF00AD0C}" type="sibTrans" cxnId="{192BEF89-826C-4261-B693-DF3235825564}">
      <dgm:prSet/>
      <dgm:spPr/>
      <dgm:t>
        <a:bodyPr/>
        <a:lstStyle/>
        <a:p>
          <a:endParaRPr lang="it-IT"/>
        </a:p>
      </dgm:t>
    </dgm:pt>
    <dgm:pt modelId="{C9AAADC5-01FD-4E7F-AF42-7900DF0E27D6}">
      <dgm:prSet phldrT="[Testo]"/>
      <dgm:spPr/>
      <dgm:t>
        <a:bodyPr/>
        <a:lstStyle/>
        <a:p>
          <a:r>
            <a:rPr lang="it-IT" i="1" dirty="0" smtClean="0"/>
            <a:t>DNA spazzatura</a:t>
          </a:r>
        </a:p>
        <a:p>
          <a:r>
            <a:rPr lang="it-IT" i="1" dirty="0" smtClean="0"/>
            <a:t>(</a:t>
          </a:r>
          <a:r>
            <a:rPr lang="it-IT" i="1" dirty="0" err="1" smtClean="0"/>
            <a:t>Ohno</a:t>
          </a:r>
          <a:r>
            <a:rPr lang="it-IT" i="1" dirty="0" smtClean="0"/>
            <a:t>, 1972)</a:t>
          </a:r>
          <a:endParaRPr lang="it-IT" i="1" dirty="0"/>
        </a:p>
      </dgm:t>
    </dgm:pt>
    <dgm:pt modelId="{6B54E5A7-94B0-4D51-BAD1-40D18EDC9277}" type="parTrans" cxnId="{3E353F16-1EE1-4EDF-AC82-D314169F8D2B}">
      <dgm:prSet/>
      <dgm:spPr/>
      <dgm:t>
        <a:bodyPr/>
        <a:lstStyle/>
        <a:p>
          <a:endParaRPr lang="it-IT"/>
        </a:p>
      </dgm:t>
    </dgm:pt>
    <dgm:pt modelId="{8926C763-D069-41B2-A518-ECD1B6CCDB10}" type="sibTrans" cxnId="{3E353F16-1EE1-4EDF-AC82-D314169F8D2B}">
      <dgm:prSet/>
      <dgm:spPr/>
      <dgm:t>
        <a:bodyPr/>
        <a:lstStyle/>
        <a:p>
          <a:endParaRPr lang="it-IT"/>
        </a:p>
      </dgm:t>
    </dgm:pt>
    <dgm:pt modelId="{D95EFF03-B400-425E-A42C-F102F47E4D71}">
      <dgm:prSet phldrT="[Testo]"/>
      <dgm:spPr/>
      <dgm:t>
        <a:bodyPr/>
        <a:lstStyle/>
        <a:p>
          <a:r>
            <a:rPr lang="it-IT" i="1" dirty="0" smtClean="0"/>
            <a:t>Il gene egoista</a:t>
          </a:r>
        </a:p>
        <a:p>
          <a:r>
            <a:rPr lang="it-IT" i="1" dirty="0" smtClean="0"/>
            <a:t>(</a:t>
          </a:r>
          <a:r>
            <a:rPr lang="it-IT" i="1" dirty="0" err="1" smtClean="0"/>
            <a:t>Dawkins</a:t>
          </a:r>
          <a:r>
            <a:rPr lang="it-IT" i="1" dirty="0" smtClean="0"/>
            <a:t>, 1976)</a:t>
          </a:r>
          <a:endParaRPr lang="it-IT" i="1" dirty="0"/>
        </a:p>
      </dgm:t>
    </dgm:pt>
    <dgm:pt modelId="{A5AC874F-8020-4D85-906A-3D84E19857B8}" type="parTrans" cxnId="{C72C707D-E510-4E7F-AEB0-C290578E3057}">
      <dgm:prSet/>
      <dgm:spPr/>
      <dgm:t>
        <a:bodyPr/>
        <a:lstStyle/>
        <a:p>
          <a:endParaRPr lang="it-IT"/>
        </a:p>
      </dgm:t>
    </dgm:pt>
    <dgm:pt modelId="{58B11BDB-7185-4B2F-805F-7710D9BE64F0}" type="sibTrans" cxnId="{C72C707D-E510-4E7F-AEB0-C290578E3057}">
      <dgm:prSet/>
      <dgm:spPr/>
      <dgm:t>
        <a:bodyPr/>
        <a:lstStyle/>
        <a:p>
          <a:endParaRPr lang="it-IT"/>
        </a:p>
      </dgm:t>
    </dgm:pt>
    <dgm:pt modelId="{F1B1B707-FC71-4A16-A5A0-DE80B5A5AA57}" type="pres">
      <dgm:prSet presAssocID="{ED6C3168-E767-4E82-90F7-7E464FF71FA2}" presName="arrowDiagram" presStyleCnt="0">
        <dgm:presLayoutVars>
          <dgm:chMax val="5"/>
          <dgm:dir/>
          <dgm:resizeHandles val="exact"/>
        </dgm:presLayoutVars>
      </dgm:prSet>
      <dgm:spPr/>
    </dgm:pt>
    <dgm:pt modelId="{8DC40880-97E1-4355-9981-3E14DD1BB8D1}" type="pres">
      <dgm:prSet presAssocID="{ED6C3168-E767-4E82-90F7-7E464FF71FA2}" presName="arrow" presStyleLbl="bgShp" presStyleIdx="0" presStyleCnt="1" custLinFactNeighborX="-18485"/>
      <dgm:spPr/>
    </dgm:pt>
    <dgm:pt modelId="{F3C1106F-2F1C-4E56-BEAA-011F55D7BB77}" type="pres">
      <dgm:prSet presAssocID="{ED6C3168-E767-4E82-90F7-7E464FF71FA2}" presName="arrowDiagram3" presStyleCnt="0"/>
      <dgm:spPr/>
    </dgm:pt>
    <dgm:pt modelId="{912A655E-4452-4D22-A4A8-CAE514FAFA75}" type="pres">
      <dgm:prSet presAssocID="{6A137372-2E85-42B6-824F-3AEFBF8F30D6}" presName="bullet3a" presStyleLbl="node1" presStyleIdx="0" presStyleCnt="3"/>
      <dgm:spPr/>
    </dgm:pt>
    <dgm:pt modelId="{C0F76261-E1FF-49FA-84DC-9CFFE0636436}" type="pres">
      <dgm:prSet presAssocID="{6A137372-2E85-42B6-824F-3AEFBF8F30D6}" presName="textBox3a" presStyleLbl="revTx" presStyleIdx="0" presStyleCnt="3">
        <dgm:presLayoutVars>
          <dgm:bulletEnabled val="1"/>
        </dgm:presLayoutVars>
      </dgm:prSet>
      <dgm:spPr/>
      <dgm:t>
        <a:bodyPr/>
        <a:lstStyle/>
        <a:p>
          <a:endParaRPr lang="it-IT"/>
        </a:p>
      </dgm:t>
    </dgm:pt>
    <dgm:pt modelId="{1DA3B9BA-47F6-48A8-A6CA-3A2AC5F98D0F}" type="pres">
      <dgm:prSet presAssocID="{C9AAADC5-01FD-4E7F-AF42-7900DF0E27D6}" presName="bullet3b" presStyleLbl="node1" presStyleIdx="1" presStyleCnt="3"/>
      <dgm:spPr/>
    </dgm:pt>
    <dgm:pt modelId="{35C4EE3A-BBFE-478C-AED3-A2FA4B09AF28}" type="pres">
      <dgm:prSet presAssocID="{C9AAADC5-01FD-4E7F-AF42-7900DF0E27D6}" presName="textBox3b" presStyleLbl="revTx" presStyleIdx="1" presStyleCnt="3">
        <dgm:presLayoutVars>
          <dgm:bulletEnabled val="1"/>
        </dgm:presLayoutVars>
      </dgm:prSet>
      <dgm:spPr/>
      <dgm:t>
        <a:bodyPr/>
        <a:lstStyle/>
        <a:p>
          <a:endParaRPr lang="it-IT"/>
        </a:p>
      </dgm:t>
    </dgm:pt>
    <dgm:pt modelId="{B4FECD0D-7493-4AA6-A147-22B05C4A0B3D}" type="pres">
      <dgm:prSet presAssocID="{D95EFF03-B400-425E-A42C-F102F47E4D71}" presName="bullet3c" presStyleLbl="node1" presStyleIdx="2" presStyleCnt="3"/>
      <dgm:spPr/>
    </dgm:pt>
    <dgm:pt modelId="{D4D15F4D-792C-4580-847F-AC1BD4481DBA}" type="pres">
      <dgm:prSet presAssocID="{D95EFF03-B400-425E-A42C-F102F47E4D71}" presName="textBox3c" presStyleLbl="revTx" presStyleIdx="2" presStyleCnt="3">
        <dgm:presLayoutVars>
          <dgm:bulletEnabled val="1"/>
        </dgm:presLayoutVars>
      </dgm:prSet>
      <dgm:spPr/>
      <dgm:t>
        <a:bodyPr/>
        <a:lstStyle/>
        <a:p>
          <a:endParaRPr lang="it-IT"/>
        </a:p>
      </dgm:t>
    </dgm:pt>
  </dgm:ptLst>
  <dgm:cxnLst>
    <dgm:cxn modelId="{C72C707D-E510-4E7F-AEB0-C290578E3057}" srcId="{ED6C3168-E767-4E82-90F7-7E464FF71FA2}" destId="{D95EFF03-B400-425E-A42C-F102F47E4D71}" srcOrd="2" destOrd="0" parTransId="{A5AC874F-8020-4D85-906A-3D84E19857B8}" sibTransId="{58B11BDB-7185-4B2F-805F-7710D9BE64F0}"/>
    <dgm:cxn modelId="{3E353F16-1EE1-4EDF-AC82-D314169F8D2B}" srcId="{ED6C3168-E767-4E82-90F7-7E464FF71FA2}" destId="{C9AAADC5-01FD-4E7F-AF42-7900DF0E27D6}" srcOrd="1" destOrd="0" parTransId="{6B54E5A7-94B0-4D51-BAD1-40D18EDC9277}" sibTransId="{8926C763-D069-41B2-A518-ECD1B6CCDB10}"/>
    <dgm:cxn modelId="{A02DFE5B-53EB-42DD-B564-DAD5B6355841}" type="presOf" srcId="{C9AAADC5-01FD-4E7F-AF42-7900DF0E27D6}" destId="{35C4EE3A-BBFE-478C-AED3-A2FA4B09AF28}" srcOrd="0" destOrd="0" presId="urn:microsoft.com/office/officeart/2005/8/layout/arrow2"/>
    <dgm:cxn modelId="{5C3447C2-4B25-4D1C-92A3-55FC37B41825}" type="presOf" srcId="{6A137372-2E85-42B6-824F-3AEFBF8F30D6}" destId="{C0F76261-E1FF-49FA-84DC-9CFFE0636436}" srcOrd="0" destOrd="0" presId="urn:microsoft.com/office/officeart/2005/8/layout/arrow2"/>
    <dgm:cxn modelId="{E5539CD1-DEC3-4538-A34A-21384B334A8E}" type="presOf" srcId="{ED6C3168-E767-4E82-90F7-7E464FF71FA2}" destId="{F1B1B707-FC71-4A16-A5A0-DE80B5A5AA57}" srcOrd="0" destOrd="0" presId="urn:microsoft.com/office/officeart/2005/8/layout/arrow2"/>
    <dgm:cxn modelId="{192BEF89-826C-4261-B693-DF3235825564}" srcId="{ED6C3168-E767-4E82-90F7-7E464FF71FA2}" destId="{6A137372-2E85-42B6-824F-3AEFBF8F30D6}" srcOrd="0" destOrd="0" parTransId="{2CE42AE4-A005-4575-A108-4996AB5331D5}" sibTransId="{BA59E758-DFF6-4579-A4D9-7C6AEF00AD0C}"/>
    <dgm:cxn modelId="{8BD02162-0202-4D70-A614-01799130868A}" type="presOf" srcId="{D95EFF03-B400-425E-A42C-F102F47E4D71}" destId="{D4D15F4D-792C-4580-847F-AC1BD4481DBA}" srcOrd="0" destOrd="0" presId="urn:microsoft.com/office/officeart/2005/8/layout/arrow2"/>
    <dgm:cxn modelId="{D0480A7F-12F5-43A3-9A90-E5C41C5E4D89}" type="presParOf" srcId="{F1B1B707-FC71-4A16-A5A0-DE80B5A5AA57}" destId="{8DC40880-97E1-4355-9981-3E14DD1BB8D1}" srcOrd="0" destOrd="0" presId="urn:microsoft.com/office/officeart/2005/8/layout/arrow2"/>
    <dgm:cxn modelId="{5C69C8A3-012E-4FC6-BCCC-F5CDD9AB4E38}" type="presParOf" srcId="{F1B1B707-FC71-4A16-A5A0-DE80B5A5AA57}" destId="{F3C1106F-2F1C-4E56-BEAA-011F55D7BB77}" srcOrd="1" destOrd="0" presId="urn:microsoft.com/office/officeart/2005/8/layout/arrow2"/>
    <dgm:cxn modelId="{187C6E6E-61F8-41AE-B3AE-8B0A31A5612C}" type="presParOf" srcId="{F3C1106F-2F1C-4E56-BEAA-011F55D7BB77}" destId="{912A655E-4452-4D22-A4A8-CAE514FAFA75}" srcOrd="0" destOrd="0" presId="urn:microsoft.com/office/officeart/2005/8/layout/arrow2"/>
    <dgm:cxn modelId="{0238F91E-158C-41BC-9B80-483470B3DAAB}" type="presParOf" srcId="{F3C1106F-2F1C-4E56-BEAA-011F55D7BB77}" destId="{C0F76261-E1FF-49FA-84DC-9CFFE0636436}" srcOrd="1" destOrd="0" presId="urn:microsoft.com/office/officeart/2005/8/layout/arrow2"/>
    <dgm:cxn modelId="{3C792596-624A-46EE-8C36-2279D2819174}" type="presParOf" srcId="{F3C1106F-2F1C-4E56-BEAA-011F55D7BB77}" destId="{1DA3B9BA-47F6-48A8-A6CA-3A2AC5F98D0F}" srcOrd="2" destOrd="0" presId="urn:microsoft.com/office/officeart/2005/8/layout/arrow2"/>
    <dgm:cxn modelId="{75098E62-76F6-4A28-93C0-DBFACE983EAD}" type="presParOf" srcId="{F3C1106F-2F1C-4E56-BEAA-011F55D7BB77}" destId="{35C4EE3A-BBFE-478C-AED3-A2FA4B09AF28}" srcOrd="3" destOrd="0" presId="urn:microsoft.com/office/officeart/2005/8/layout/arrow2"/>
    <dgm:cxn modelId="{6BFE9E02-94DB-4275-9A90-521A6C6FA253}" type="presParOf" srcId="{F3C1106F-2F1C-4E56-BEAA-011F55D7BB77}" destId="{B4FECD0D-7493-4AA6-A147-22B05C4A0B3D}" srcOrd="4" destOrd="0" presId="urn:microsoft.com/office/officeart/2005/8/layout/arrow2"/>
    <dgm:cxn modelId="{71D6059B-C3EA-43F7-84E7-B61639AF92A5}" type="presParOf" srcId="{F3C1106F-2F1C-4E56-BEAA-011F55D7BB77}" destId="{D4D15F4D-792C-4580-847F-AC1BD4481DB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E0E9BD-7F6F-415C-9700-02C3D654A4D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it-IT"/>
        </a:p>
      </dgm:t>
    </dgm:pt>
    <dgm:pt modelId="{E1C120F3-C6BB-45B6-AF56-9C282DB608EA}">
      <dgm:prSet phldrT="[Testo]"/>
      <dgm:spPr/>
      <dgm:t>
        <a:bodyPr/>
        <a:lstStyle/>
        <a:p>
          <a:r>
            <a:rPr lang="it-IT" dirty="0" smtClean="0"/>
            <a:t>disponibilità</a:t>
          </a:r>
          <a:endParaRPr lang="it-IT" dirty="0"/>
        </a:p>
      </dgm:t>
    </dgm:pt>
    <dgm:pt modelId="{3CB5121C-A003-406D-B2D4-9DA73B7A8EF0}" type="parTrans" cxnId="{7BFADF7E-8D18-4621-B566-E9C1BED4CB9D}">
      <dgm:prSet/>
      <dgm:spPr/>
      <dgm:t>
        <a:bodyPr/>
        <a:lstStyle/>
        <a:p>
          <a:endParaRPr lang="it-IT"/>
        </a:p>
      </dgm:t>
    </dgm:pt>
    <dgm:pt modelId="{9951D4E9-6299-4020-83C2-C2D113CC4389}" type="sibTrans" cxnId="{7BFADF7E-8D18-4621-B566-E9C1BED4CB9D}">
      <dgm:prSet/>
      <dgm:spPr/>
      <dgm:t>
        <a:bodyPr/>
        <a:lstStyle/>
        <a:p>
          <a:endParaRPr lang="it-IT"/>
        </a:p>
      </dgm:t>
    </dgm:pt>
    <dgm:pt modelId="{549A1158-460E-44D6-A6E4-B03A701A2891}">
      <dgm:prSet phldrT="[Testo]"/>
      <dgm:spPr/>
      <dgm:t>
        <a:bodyPr/>
        <a:lstStyle/>
        <a:p>
          <a:r>
            <a:rPr lang="it-IT" dirty="0" smtClean="0"/>
            <a:t>opportunità</a:t>
          </a:r>
          <a:endParaRPr lang="it-IT" dirty="0"/>
        </a:p>
      </dgm:t>
    </dgm:pt>
    <dgm:pt modelId="{1823F104-91F6-46CA-8EC6-28F2C124ED2B}" type="parTrans" cxnId="{A73083EF-5FE0-41B5-A267-CF244B9E9B60}">
      <dgm:prSet/>
      <dgm:spPr/>
      <dgm:t>
        <a:bodyPr/>
        <a:lstStyle/>
        <a:p>
          <a:endParaRPr lang="it-IT"/>
        </a:p>
      </dgm:t>
    </dgm:pt>
    <dgm:pt modelId="{455AF725-9F97-4A41-88A7-8ACC69ECCE15}" type="sibTrans" cxnId="{A73083EF-5FE0-41B5-A267-CF244B9E9B60}">
      <dgm:prSet/>
      <dgm:spPr/>
      <dgm:t>
        <a:bodyPr/>
        <a:lstStyle/>
        <a:p>
          <a:endParaRPr lang="it-IT"/>
        </a:p>
      </dgm:t>
    </dgm:pt>
    <dgm:pt modelId="{1B7802AD-14D4-493B-B49D-F8EBB04C944E}" type="pres">
      <dgm:prSet presAssocID="{56E0E9BD-7F6F-415C-9700-02C3D654A4DC}" presName="compositeShape" presStyleCnt="0">
        <dgm:presLayoutVars>
          <dgm:chMax val="2"/>
          <dgm:dir/>
          <dgm:resizeHandles val="exact"/>
        </dgm:presLayoutVars>
      </dgm:prSet>
      <dgm:spPr/>
      <dgm:t>
        <a:bodyPr/>
        <a:lstStyle/>
        <a:p>
          <a:endParaRPr lang="it-IT"/>
        </a:p>
      </dgm:t>
    </dgm:pt>
    <dgm:pt modelId="{2B1B3375-EBEC-4810-94FE-1977F623A35F}" type="pres">
      <dgm:prSet presAssocID="{56E0E9BD-7F6F-415C-9700-02C3D654A4DC}" presName="divider" presStyleLbl="fgShp" presStyleIdx="0" presStyleCnt="1"/>
      <dgm:spPr/>
    </dgm:pt>
    <dgm:pt modelId="{F889824A-6241-4313-B815-0F647C500D9B}" type="pres">
      <dgm:prSet presAssocID="{E1C120F3-C6BB-45B6-AF56-9C282DB608EA}" presName="downArrow" presStyleLbl="node1" presStyleIdx="0" presStyleCnt="2"/>
      <dgm:spPr/>
    </dgm:pt>
    <dgm:pt modelId="{48789E7D-7C95-4EA2-ABEC-666AF5824A44}" type="pres">
      <dgm:prSet presAssocID="{E1C120F3-C6BB-45B6-AF56-9C282DB608EA}" presName="downArrowText" presStyleLbl="revTx" presStyleIdx="0" presStyleCnt="2">
        <dgm:presLayoutVars>
          <dgm:bulletEnabled val="1"/>
        </dgm:presLayoutVars>
      </dgm:prSet>
      <dgm:spPr/>
      <dgm:t>
        <a:bodyPr/>
        <a:lstStyle/>
        <a:p>
          <a:endParaRPr lang="it-IT"/>
        </a:p>
      </dgm:t>
    </dgm:pt>
    <dgm:pt modelId="{0FB99742-165B-40AC-9B91-333974970DD0}" type="pres">
      <dgm:prSet presAssocID="{549A1158-460E-44D6-A6E4-B03A701A2891}" presName="upArrow" presStyleLbl="node1" presStyleIdx="1" presStyleCnt="2"/>
      <dgm:spPr/>
    </dgm:pt>
    <dgm:pt modelId="{D4FCBCA4-70F0-4194-998E-ECF7F12FC071}" type="pres">
      <dgm:prSet presAssocID="{549A1158-460E-44D6-A6E4-B03A701A2891}" presName="upArrowText" presStyleLbl="revTx" presStyleIdx="1" presStyleCnt="2">
        <dgm:presLayoutVars>
          <dgm:bulletEnabled val="1"/>
        </dgm:presLayoutVars>
      </dgm:prSet>
      <dgm:spPr/>
      <dgm:t>
        <a:bodyPr/>
        <a:lstStyle/>
        <a:p>
          <a:endParaRPr lang="it-IT"/>
        </a:p>
      </dgm:t>
    </dgm:pt>
  </dgm:ptLst>
  <dgm:cxnLst>
    <dgm:cxn modelId="{DC47C26C-9FF8-4479-8DE2-503201497E77}" type="presOf" srcId="{549A1158-460E-44D6-A6E4-B03A701A2891}" destId="{D4FCBCA4-70F0-4194-998E-ECF7F12FC071}" srcOrd="0" destOrd="0" presId="urn:microsoft.com/office/officeart/2005/8/layout/arrow3"/>
    <dgm:cxn modelId="{7BFADF7E-8D18-4621-B566-E9C1BED4CB9D}" srcId="{56E0E9BD-7F6F-415C-9700-02C3D654A4DC}" destId="{E1C120F3-C6BB-45B6-AF56-9C282DB608EA}" srcOrd="0" destOrd="0" parTransId="{3CB5121C-A003-406D-B2D4-9DA73B7A8EF0}" sibTransId="{9951D4E9-6299-4020-83C2-C2D113CC4389}"/>
    <dgm:cxn modelId="{A47981EC-AB89-4528-BE6B-285AD4DC2AC0}" type="presOf" srcId="{56E0E9BD-7F6F-415C-9700-02C3D654A4DC}" destId="{1B7802AD-14D4-493B-B49D-F8EBB04C944E}" srcOrd="0" destOrd="0" presId="urn:microsoft.com/office/officeart/2005/8/layout/arrow3"/>
    <dgm:cxn modelId="{A73083EF-5FE0-41B5-A267-CF244B9E9B60}" srcId="{56E0E9BD-7F6F-415C-9700-02C3D654A4DC}" destId="{549A1158-460E-44D6-A6E4-B03A701A2891}" srcOrd="1" destOrd="0" parTransId="{1823F104-91F6-46CA-8EC6-28F2C124ED2B}" sibTransId="{455AF725-9F97-4A41-88A7-8ACC69ECCE15}"/>
    <dgm:cxn modelId="{E3262A8F-78FC-4C3D-B118-16010E493DAE}" type="presOf" srcId="{E1C120F3-C6BB-45B6-AF56-9C282DB608EA}" destId="{48789E7D-7C95-4EA2-ABEC-666AF5824A44}" srcOrd="0" destOrd="0" presId="urn:microsoft.com/office/officeart/2005/8/layout/arrow3"/>
    <dgm:cxn modelId="{E278DB1A-4B3F-43D9-97D1-7D2495B199BE}" type="presParOf" srcId="{1B7802AD-14D4-493B-B49D-F8EBB04C944E}" destId="{2B1B3375-EBEC-4810-94FE-1977F623A35F}" srcOrd="0" destOrd="0" presId="urn:microsoft.com/office/officeart/2005/8/layout/arrow3"/>
    <dgm:cxn modelId="{E96AB3F8-C51A-47F7-AA66-35688E5FDF93}" type="presParOf" srcId="{1B7802AD-14D4-493B-B49D-F8EBB04C944E}" destId="{F889824A-6241-4313-B815-0F647C500D9B}" srcOrd="1" destOrd="0" presId="urn:microsoft.com/office/officeart/2005/8/layout/arrow3"/>
    <dgm:cxn modelId="{2FBA02DD-21C1-4B55-9487-F27C0895D13B}" type="presParOf" srcId="{1B7802AD-14D4-493B-B49D-F8EBB04C944E}" destId="{48789E7D-7C95-4EA2-ABEC-666AF5824A44}" srcOrd="2" destOrd="0" presId="urn:microsoft.com/office/officeart/2005/8/layout/arrow3"/>
    <dgm:cxn modelId="{9599D68C-C34D-47BB-9AC2-504EF967A47C}" type="presParOf" srcId="{1B7802AD-14D4-493B-B49D-F8EBB04C944E}" destId="{0FB99742-165B-40AC-9B91-333974970DD0}" srcOrd="3" destOrd="0" presId="urn:microsoft.com/office/officeart/2005/8/layout/arrow3"/>
    <dgm:cxn modelId="{AFEB9CCD-0281-420C-9AA1-F14AA7BCE923}" type="presParOf" srcId="{1B7802AD-14D4-493B-B49D-F8EBB04C944E}" destId="{D4FCBCA4-70F0-4194-998E-ECF7F12FC07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FC1F0-458D-4F99-BC72-B77B4D41B81A}">
      <dsp:nvSpPr>
        <dsp:cNvPr id="0" name=""/>
        <dsp:cNvSpPr/>
      </dsp:nvSpPr>
      <dsp:spPr>
        <a:xfrm>
          <a:off x="0" y="1308564"/>
          <a:ext cx="11487955" cy="1744752"/>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D7F68F-DB48-4666-8106-8FAD119EB91F}">
      <dsp:nvSpPr>
        <dsp:cNvPr id="0" name=""/>
        <dsp:cNvSpPr/>
      </dsp:nvSpPr>
      <dsp:spPr>
        <a:xfrm>
          <a:off x="5174" y="0"/>
          <a:ext cx="2488869" cy="174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fr-FR" sz="1500" kern="1200" dirty="0" smtClean="0"/>
            <a:t>1. </a:t>
          </a:r>
          <a:r>
            <a:rPr lang="fr-FR" sz="1500" kern="1200" dirty="0" err="1" smtClean="0"/>
            <a:t>Presenza</a:t>
          </a:r>
          <a:r>
            <a:rPr lang="fr-FR" sz="1500" kern="1200" dirty="0" smtClean="0"/>
            <a:t> di </a:t>
          </a:r>
          <a:r>
            <a:rPr lang="fr-FR" sz="1500" kern="1200" dirty="0" err="1" smtClean="0"/>
            <a:t>una</a:t>
          </a:r>
          <a:r>
            <a:rPr lang="fr-FR" sz="1500" kern="1200" dirty="0" smtClean="0"/>
            <a:t> </a:t>
          </a:r>
          <a:r>
            <a:rPr lang="fr-FR" sz="1500" kern="1200" dirty="0" err="1" smtClean="0"/>
            <a:t>interazione</a:t>
          </a:r>
          <a:r>
            <a:rPr lang="fr-FR" sz="1500" kern="1200" dirty="0" smtClean="0"/>
            <a:t> </a:t>
          </a:r>
          <a:r>
            <a:rPr lang="fr-FR" sz="1500" kern="1200" dirty="0" err="1" smtClean="0"/>
            <a:t>concettuale</a:t>
          </a:r>
          <a:r>
            <a:rPr lang="fr-FR" sz="1500" kern="1200" dirty="0" smtClean="0"/>
            <a:t> </a:t>
          </a:r>
          <a:r>
            <a:rPr lang="fr-FR" sz="1500" kern="1200" dirty="0" err="1" smtClean="0"/>
            <a:t>tra</a:t>
          </a:r>
          <a:r>
            <a:rPr lang="fr-FR" sz="1500" kern="1200" dirty="0" smtClean="0"/>
            <a:t> source </a:t>
          </a:r>
          <a:r>
            <a:rPr lang="fr-FR" sz="1500" kern="1200" dirty="0" err="1" smtClean="0"/>
            <a:t>domain</a:t>
          </a:r>
          <a:r>
            <a:rPr lang="fr-FR" sz="1500" kern="1200" dirty="0" smtClean="0"/>
            <a:t> e </a:t>
          </a:r>
          <a:r>
            <a:rPr lang="fr-FR" sz="1500" kern="1200" dirty="0" err="1" smtClean="0"/>
            <a:t>target</a:t>
          </a:r>
          <a:r>
            <a:rPr lang="fr-FR" sz="1500" kern="1200" dirty="0" smtClean="0"/>
            <a:t> </a:t>
          </a:r>
          <a:r>
            <a:rPr lang="fr-FR" sz="1500" kern="1200" dirty="0" err="1" smtClean="0"/>
            <a:t>domain</a:t>
          </a:r>
          <a:r>
            <a:rPr lang="fr-FR" sz="1500" kern="1200" dirty="0" smtClean="0"/>
            <a:t>, i </a:t>
          </a:r>
          <a:r>
            <a:rPr lang="fr-FR" sz="1500" kern="1200" dirty="0" err="1" smtClean="0"/>
            <a:t>cui</a:t>
          </a:r>
          <a:r>
            <a:rPr lang="fr-FR" sz="1500" kern="1200" dirty="0" smtClean="0"/>
            <a:t> </a:t>
          </a:r>
          <a:r>
            <a:rPr lang="fr-FR" sz="1500" kern="1200" dirty="0" err="1" smtClean="0"/>
            <a:t>esiti</a:t>
          </a:r>
          <a:r>
            <a:rPr lang="fr-FR" sz="1500" kern="1200" dirty="0" smtClean="0"/>
            <a:t> </a:t>
          </a:r>
          <a:r>
            <a:rPr lang="fr-FR" sz="1500" kern="1200" dirty="0" err="1" smtClean="0"/>
            <a:t>possono</a:t>
          </a:r>
          <a:r>
            <a:rPr lang="fr-FR" sz="1500" kern="1200" dirty="0" smtClean="0"/>
            <a:t> </a:t>
          </a:r>
          <a:r>
            <a:rPr lang="fr-FR" sz="1500" kern="1200" dirty="0" err="1" smtClean="0"/>
            <a:t>variare</a:t>
          </a:r>
          <a:r>
            <a:rPr lang="fr-FR" sz="1500" kern="1200" dirty="0" smtClean="0"/>
            <a:t> dalla </a:t>
          </a:r>
          <a:r>
            <a:rPr lang="fr-FR" sz="1500" kern="1200" dirty="0" err="1" smtClean="0"/>
            <a:t>metafora</a:t>
          </a:r>
          <a:r>
            <a:rPr lang="fr-FR" sz="1500" kern="1200" dirty="0" smtClean="0"/>
            <a:t> d’</a:t>
          </a:r>
          <a:r>
            <a:rPr lang="fr-FR" sz="1500" kern="1200" dirty="0" err="1" smtClean="0"/>
            <a:t>invenzione</a:t>
          </a:r>
          <a:r>
            <a:rPr lang="fr-FR" sz="1500" kern="1200" dirty="0" smtClean="0"/>
            <a:t> alla </a:t>
          </a:r>
          <a:r>
            <a:rPr lang="fr-FR" sz="1500" kern="1200" dirty="0" err="1" smtClean="0"/>
            <a:t>catacresi</a:t>
          </a:r>
          <a:r>
            <a:rPr lang="fr-FR" sz="1500" kern="1200" dirty="0" smtClean="0"/>
            <a:t> </a:t>
          </a:r>
          <a:r>
            <a:rPr lang="fr-FR" sz="1500" kern="1200" dirty="0" err="1" smtClean="0"/>
            <a:t>analogica</a:t>
          </a:r>
          <a:r>
            <a:rPr lang="fr-FR" sz="1500" kern="1200" dirty="0" smtClean="0"/>
            <a:t>;</a:t>
          </a:r>
          <a:endParaRPr lang="it-IT" sz="1500" kern="1200" dirty="0"/>
        </a:p>
      </dsp:txBody>
      <dsp:txXfrm>
        <a:off x="5174" y="0"/>
        <a:ext cx="2488869" cy="1744752"/>
      </dsp:txXfrm>
    </dsp:sp>
    <dsp:sp modelId="{6505FB38-4012-4996-9945-1AC979902717}">
      <dsp:nvSpPr>
        <dsp:cNvPr id="0" name=""/>
        <dsp:cNvSpPr/>
      </dsp:nvSpPr>
      <dsp:spPr>
        <a:xfrm>
          <a:off x="1031515" y="1962846"/>
          <a:ext cx="436188" cy="436188"/>
        </a:xfrm>
        <a:prstGeom prst="ellipse">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B5F4F-EEBC-4332-A7D6-A216AC16907C}">
      <dsp:nvSpPr>
        <dsp:cNvPr id="0" name=""/>
        <dsp:cNvSpPr/>
      </dsp:nvSpPr>
      <dsp:spPr>
        <a:xfrm>
          <a:off x="2618488" y="2617129"/>
          <a:ext cx="2488869" cy="174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fr-FR" sz="1500" kern="1200" dirty="0" smtClean="0"/>
            <a:t>2. </a:t>
          </a:r>
          <a:r>
            <a:rPr lang="fr-FR" sz="1500" kern="1200" dirty="0" err="1" smtClean="0"/>
            <a:t>Natura</a:t>
          </a:r>
          <a:r>
            <a:rPr lang="fr-FR" sz="1500" kern="1200" dirty="0" smtClean="0"/>
            <a:t> </a:t>
          </a:r>
          <a:r>
            <a:rPr lang="fr-FR" sz="1500" kern="1200" dirty="0" err="1" smtClean="0"/>
            <a:t>necessaria</a:t>
          </a:r>
          <a:r>
            <a:rPr lang="fr-FR" sz="1500" kern="1200" dirty="0" smtClean="0"/>
            <a:t> e </a:t>
          </a:r>
          <a:r>
            <a:rPr lang="fr-FR" sz="1500" kern="1200" dirty="0" err="1" smtClean="0"/>
            <a:t>insostituibile</a:t>
          </a:r>
          <a:r>
            <a:rPr lang="fr-FR" sz="1500" kern="1200" dirty="0" smtClean="0"/>
            <a:t> </a:t>
          </a:r>
          <a:r>
            <a:rPr lang="fr-FR" sz="1500" kern="1200" dirty="0" err="1" smtClean="0"/>
            <a:t>della</a:t>
          </a:r>
          <a:r>
            <a:rPr lang="fr-FR" sz="1500" kern="1200" dirty="0" smtClean="0"/>
            <a:t> </a:t>
          </a:r>
          <a:r>
            <a:rPr lang="fr-FR" sz="1500" kern="1200" dirty="0" err="1" smtClean="0"/>
            <a:t>metafora</a:t>
          </a:r>
          <a:r>
            <a:rPr lang="fr-FR" sz="1500" kern="1200" dirty="0" smtClean="0"/>
            <a:t> </a:t>
          </a:r>
          <a:r>
            <a:rPr lang="fr-FR" sz="1500" kern="1200" dirty="0" err="1" smtClean="0"/>
            <a:t>nel</a:t>
          </a:r>
          <a:r>
            <a:rPr lang="fr-FR" sz="1500" kern="1200" dirty="0" smtClean="0"/>
            <a:t> </a:t>
          </a:r>
          <a:r>
            <a:rPr lang="fr-FR" sz="1500" kern="1200" dirty="0" err="1" smtClean="0"/>
            <a:t>lessico</a:t>
          </a:r>
          <a:r>
            <a:rPr lang="fr-FR" sz="1500" kern="1200" dirty="0" smtClean="0"/>
            <a:t> </a:t>
          </a:r>
          <a:r>
            <a:rPr lang="fr-FR" sz="1500" kern="1200" dirty="0" err="1" smtClean="0"/>
            <a:t>specifico</a:t>
          </a:r>
          <a:r>
            <a:rPr lang="fr-FR" sz="1500" kern="1200" dirty="0" smtClean="0"/>
            <a:t>, come </a:t>
          </a:r>
          <a:r>
            <a:rPr lang="fr-FR" sz="1500" kern="1200" dirty="0" err="1" smtClean="0"/>
            <a:t>denominazione</a:t>
          </a:r>
          <a:r>
            <a:rPr lang="fr-FR" sz="1500" kern="1200" dirty="0" smtClean="0"/>
            <a:t> di un </a:t>
          </a:r>
          <a:r>
            <a:rPr lang="fr-FR" sz="1500" kern="1200" dirty="0" err="1" smtClean="0"/>
            <a:t>concetto</a:t>
          </a:r>
          <a:r>
            <a:rPr lang="fr-FR" sz="1500" kern="1200" dirty="0" smtClean="0"/>
            <a:t> </a:t>
          </a:r>
          <a:r>
            <a:rPr lang="fr-FR" sz="1500" kern="1200" dirty="0" err="1" smtClean="0"/>
            <a:t>preciso</a:t>
          </a:r>
          <a:r>
            <a:rPr lang="fr-FR" sz="1500" kern="1200" dirty="0" smtClean="0"/>
            <a:t> ;</a:t>
          </a:r>
          <a:endParaRPr lang="it-IT" sz="1500" kern="1200" dirty="0"/>
        </a:p>
      </dsp:txBody>
      <dsp:txXfrm>
        <a:off x="2618488" y="2617129"/>
        <a:ext cx="2488869" cy="1744752"/>
      </dsp:txXfrm>
    </dsp:sp>
    <dsp:sp modelId="{1C71AD1C-4E0B-45D2-B8A4-DD550168BFA7}">
      <dsp:nvSpPr>
        <dsp:cNvPr id="0" name=""/>
        <dsp:cNvSpPr/>
      </dsp:nvSpPr>
      <dsp:spPr>
        <a:xfrm>
          <a:off x="3644828" y="1962846"/>
          <a:ext cx="436188" cy="436188"/>
        </a:xfrm>
        <a:prstGeom prst="ellipse">
          <a:avLst/>
        </a:prstGeom>
        <a:solidFill>
          <a:schemeClr val="accent2">
            <a:shade val="80000"/>
            <a:hueOff val="200984"/>
            <a:satOff val="-13005"/>
            <a:lumOff val="118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DAF044-E88F-4789-887D-DF40C77EE071}">
      <dsp:nvSpPr>
        <dsp:cNvPr id="0" name=""/>
        <dsp:cNvSpPr/>
      </dsp:nvSpPr>
      <dsp:spPr>
        <a:xfrm>
          <a:off x="5231801" y="0"/>
          <a:ext cx="2488869" cy="174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fr-FR" sz="1500" kern="1200" dirty="0" smtClean="0"/>
            <a:t>3. </a:t>
          </a:r>
          <a:r>
            <a:rPr lang="fr-FR" sz="1500" kern="1200" dirty="0" err="1" smtClean="0"/>
            <a:t>Utilità</a:t>
          </a:r>
          <a:r>
            <a:rPr lang="fr-FR" sz="1500" kern="1200" dirty="0" smtClean="0"/>
            <a:t> </a:t>
          </a:r>
          <a:r>
            <a:rPr lang="fr-FR" sz="1500" kern="1200" dirty="0" err="1" smtClean="0"/>
            <a:t>della</a:t>
          </a:r>
          <a:r>
            <a:rPr lang="fr-FR" sz="1500" kern="1200" dirty="0" smtClean="0"/>
            <a:t> </a:t>
          </a:r>
          <a:r>
            <a:rPr lang="fr-FR" sz="1500" kern="1200" dirty="0" err="1" smtClean="0"/>
            <a:t>denominazione</a:t>
          </a:r>
          <a:r>
            <a:rPr lang="fr-FR" sz="1500" kern="1200" dirty="0" smtClean="0"/>
            <a:t> </a:t>
          </a:r>
          <a:r>
            <a:rPr lang="fr-FR" sz="1500" kern="1200" dirty="0" err="1" smtClean="0"/>
            <a:t>metaforica</a:t>
          </a:r>
          <a:r>
            <a:rPr lang="fr-FR" sz="1500" kern="1200" dirty="0" smtClean="0"/>
            <a:t> </a:t>
          </a:r>
          <a:r>
            <a:rPr lang="fr-FR" sz="1500" kern="1200" dirty="0" err="1" smtClean="0"/>
            <a:t>nella</a:t>
          </a:r>
          <a:r>
            <a:rPr lang="fr-FR" sz="1500" kern="1200" dirty="0" smtClean="0"/>
            <a:t> </a:t>
          </a:r>
          <a:r>
            <a:rPr lang="fr-FR" sz="1500" kern="1200" dirty="0" err="1" smtClean="0"/>
            <a:t>comunicazione</a:t>
          </a:r>
          <a:r>
            <a:rPr lang="fr-FR" sz="1500" kern="1200" dirty="0" smtClean="0"/>
            <a:t> </a:t>
          </a:r>
          <a:r>
            <a:rPr lang="fr-FR" sz="1500" kern="1200" dirty="0" err="1" smtClean="0"/>
            <a:t>professionale</a:t>
          </a:r>
          <a:r>
            <a:rPr lang="fr-FR" sz="1500" kern="1200" dirty="0" smtClean="0"/>
            <a:t>;</a:t>
          </a:r>
          <a:endParaRPr lang="it-IT" sz="1500" kern="1200" dirty="0"/>
        </a:p>
      </dsp:txBody>
      <dsp:txXfrm>
        <a:off x="5231801" y="0"/>
        <a:ext cx="2488869" cy="1744752"/>
      </dsp:txXfrm>
    </dsp:sp>
    <dsp:sp modelId="{4583728F-D3A1-45E3-88F8-9DD6F5736E6F}">
      <dsp:nvSpPr>
        <dsp:cNvPr id="0" name=""/>
        <dsp:cNvSpPr/>
      </dsp:nvSpPr>
      <dsp:spPr>
        <a:xfrm>
          <a:off x="6258142" y="1962846"/>
          <a:ext cx="436188" cy="436188"/>
        </a:xfrm>
        <a:prstGeom prst="ellipse">
          <a:avLst/>
        </a:prstGeom>
        <a:solidFill>
          <a:schemeClr val="accent2">
            <a:shade val="80000"/>
            <a:hueOff val="401968"/>
            <a:satOff val="-26011"/>
            <a:lumOff val="237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339F5-F600-4A52-9990-F639A9BDAC85}">
      <dsp:nvSpPr>
        <dsp:cNvPr id="0" name=""/>
        <dsp:cNvSpPr/>
      </dsp:nvSpPr>
      <dsp:spPr>
        <a:xfrm>
          <a:off x="7845114" y="2617129"/>
          <a:ext cx="2488869" cy="174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fr-FR" sz="1500" kern="1200" dirty="0" smtClean="0"/>
            <a:t>4. </a:t>
          </a:r>
          <a:r>
            <a:rPr lang="fr-FR" sz="1500" kern="1200" dirty="0" err="1" smtClean="0"/>
            <a:t>Natura</a:t>
          </a:r>
          <a:r>
            <a:rPr lang="fr-FR" sz="1500" kern="1200" dirty="0" smtClean="0"/>
            <a:t> </a:t>
          </a:r>
          <a:r>
            <a:rPr lang="fr-FR" sz="1500" kern="1200" dirty="0" err="1" smtClean="0"/>
            <a:t>convenzionale</a:t>
          </a:r>
          <a:r>
            <a:rPr lang="fr-FR" sz="1500" kern="1200" dirty="0" smtClean="0"/>
            <a:t> e </a:t>
          </a:r>
          <a:r>
            <a:rPr lang="fr-FR" sz="1500" kern="1200" dirty="0" err="1" smtClean="0"/>
            <a:t>lessicalizzata</a:t>
          </a:r>
          <a:r>
            <a:rPr lang="fr-FR" sz="1500" kern="1200" dirty="0" smtClean="0"/>
            <a:t> </a:t>
          </a:r>
          <a:r>
            <a:rPr lang="fr-FR" sz="1500" kern="1200" dirty="0" err="1" smtClean="0"/>
            <a:t>della</a:t>
          </a:r>
          <a:r>
            <a:rPr lang="fr-FR" sz="1500" kern="1200" dirty="0" smtClean="0"/>
            <a:t> </a:t>
          </a:r>
          <a:r>
            <a:rPr lang="fr-FR" sz="1500" kern="1200" dirty="0" err="1" smtClean="0"/>
            <a:t>metafora</a:t>
          </a:r>
          <a:r>
            <a:rPr lang="fr-FR" sz="1500" kern="1200" dirty="0" smtClean="0"/>
            <a:t> </a:t>
          </a:r>
          <a:r>
            <a:rPr lang="fr-FR" sz="1500" kern="1200" dirty="0" err="1" smtClean="0"/>
            <a:t>nella</a:t>
          </a:r>
          <a:r>
            <a:rPr lang="fr-FR" sz="1500" kern="1200" dirty="0" smtClean="0"/>
            <a:t> </a:t>
          </a:r>
          <a:r>
            <a:rPr lang="fr-FR" sz="1500" kern="1200" dirty="0" err="1" smtClean="0"/>
            <a:t>comunità</a:t>
          </a:r>
          <a:r>
            <a:rPr lang="fr-FR" sz="1500" kern="1200" dirty="0" smtClean="0"/>
            <a:t> d’</a:t>
          </a:r>
          <a:r>
            <a:rPr lang="fr-FR" sz="1500" kern="1200" dirty="0" err="1" smtClean="0"/>
            <a:t>uso</a:t>
          </a:r>
          <a:r>
            <a:rPr lang="fr-FR" sz="1500" kern="1200" dirty="0" smtClean="0"/>
            <a:t> ( a </a:t>
          </a:r>
          <a:r>
            <a:rPr lang="fr-FR" sz="1500" kern="1200" dirty="0" err="1" smtClean="0"/>
            <a:t>differenza</a:t>
          </a:r>
          <a:r>
            <a:rPr lang="fr-FR" sz="1500" kern="1200" dirty="0" smtClean="0"/>
            <a:t> delle </a:t>
          </a:r>
          <a:r>
            <a:rPr lang="fr-FR" sz="1500" kern="1200" dirty="0" err="1" smtClean="0"/>
            <a:t>metafore</a:t>
          </a:r>
          <a:r>
            <a:rPr lang="fr-FR" sz="1500" kern="1200" dirty="0" smtClean="0"/>
            <a:t> </a:t>
          </a:r>
          <a:r>
            <a:rPr lang="fr-FR" sz="1500" kern="1200" dirty="0" err="1" smtClean="0"/>
            <a:t>divulgative</a:t>
          </a:r>
          <a:r>
            <a:rPr lang="fr-FR" sz="1500" kern="1200" dirty="0" smtClean="0"/>
            <a:t> o </a:t>
          </a:r>
          <a:r>
            <a:rPr lang="fr-FR" sz="1500" kern="1200" dirty="0" err="1" smtClean="0"/>
            <a:t>ornamentali</a:t>
          </a:r>
          <a:r>
            <a:rPr lang="fr-FR" sz="1500" kern="1200" dirty="0" smtClean="0"/>
            <a:t>). </a:t>
          </a:r>
          <a:endParaRPr lang="it-IT" sz="1500" kern="1200" dirty="0"/>
        </a:p>
      </dsp:txBody>
      <dsp:txXfrm>
        <a:off x="7845114" y="2617129"/>
        <a:ext cx="2488869" cy="1744752"/>
      </dsp:txXfrm>
    </dsp:sp>
    <dsp:sp modelId="{D2DA7FCD-E711-4B4C-8AFE-5D241105160C}">
      <dsp:nvSpPr>
        <dsp:cNvPr id="0" name=""/>
        <dsp:cNvSpPr/>
      </dsp:nvSpPr>
      <dsp:spPr>
        <a:xfrm>
          <a:off x="8871455" y="1962846"/>
          <a:ext cx="436188" cy="436188"/>
        </a:xfrm>
        <a:prstGeom prst="ellipse">
          <a:avLst/>
        </a:prstGeom>
        <a:solidFill>
          <a:schemeClr val="accent2">
            <a:shade val="80000"/>
            <a:hueOff val="602952"/>
            <a:satOff val="-39016"/>
            <a:lumOff val="356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CBB9E-85C2-4367-B79F-8169358025E9}">
      <dsp:nvSpPr>
        <dsp:cNvPr id="0" name=""/>
        <dsp:cNvSpPr/>
      </dsp:nvSpPr>
      <dsp:spPr>
        <a:xfrm rot="4396374">
          <a:off x="805600" y="1078272"/>
          <a:ext cx="4677714" cy="3262122"/>
        </a:xfrm>
        <a:prstGeom prst="swooshArrow">
          <a:avLst>
            <a:gd name="adj1" fmla="val 16310"/>
            <a:gd name="adj2" fmla="val 313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23B04-A63F-4BB9-92BF-3324775DF873}">
      <dsp:nvSpPr>
        <dsp:cNvPr id="0" name=""/>
        <dsp:cNvSpPr/>
      </dsp:nvSpPr>
      <dsp:spPr>
        <a:xfrm>
          <a:off x="2757565" y="1649442"/>
          <a:ext cx="118126" cy="118126"/>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1DD573-1920-4CCC-8AB0-D81A7C079A04}">
      <dsp:nvSpPr>
        <dsp:cNvPr id="0" name=""/>
        <dsp:cNvSpPr/>
      </dsp:nvSpPr>
      <dsp:spPr>
        <a:xfrm>
          <a:off x="3786353" y="2652437"/>
          <a:ext cx="118126" cy="118126"/>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191809-8B0D-4D10-BCB6-E444FB488FE1}">
      <dsp:nvSpPr>
        <dsp:cNvPr id="0" name=""/>
        <dsp:cNvSpPr/>
      </dsp:nvSpPr>
      <dsp:spPr>
        <a:xfrm>
          <a:off x="492020" y="0"/>
          <a:ext cx="2205397"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b" anchorCtr="0">
          <a:noAutofit/>
        </a:bodyPr>
        <a:lstStyle/>
        <a:p>
          <a:pPr lvl="0" algn="ctr" defTabSz="844550">
            <a:lnSpc>
              <a:spcPct val="90000"/>
            </a:lnSpc>
            <a:spcBef>
              <a:spcPct val="0"/>
            </a:spcBef>
            <a:spcAft>
              <a:spcPct val="35000"/>
            </a:spcAft>
          </a:pPr>
          <a:r>
            <a:rPr lang="it-IT" sz="1900" kern="1200" dirty="0" smtClean="0"/>
            <a:t>1944 </a:t>
          </a:r>
          <a:r>
            <a:rPr lang="fr-FR" sz="1900" kern="1200" dirty="0" smtClean="0"/>
            <a:t>Schrödinger « Morse code »</a:t>
          </a:r>
          <a:r>
            <a:rPr lang="it-IT" sz="1900" kern="1200" dirty="0" smtClean="0"/>
            <a:t> </a:t>
          </a:r>
          <a:endParaRPr lang="it-IT" sz="1900" kern="1200" dirty="0"/>
        </a:p>
      </dsp:txBody>
      <dsp:txXfrm>
        <a:off x="492020" y="0"/>
        <a:ext cx="2205397" cy="866986"/>
      </dsp:txXfrm>
    </dsp:sp>
    <dsp:sp modelId="{F2F39D3D-0835-40E7-9134-0285C830120B}">
      <dsp:nvSpPr>
        <dsp:cNvPr id="0" name=""/>
        <dsp:cNvSpPr/>
      </dsp:nvSpPr>
      <dsp:spPr>
        <a:xfrm>
          <a:off x="3412682" y="1275012"/>
          <a:ext cx="3039872"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35000"/>
            </a:spcAft>
          </a:pPr>
          <a:r>
            <a:rPr lang="it-IT" sz="1900" kern="1200" dirty="0" smtClean="0"/>
            <a:t>1949 Teoria dell’informazione - </a:t>
          </a:r>
          <a:r>
            <a:rPr lang="it-IT" sz="1900" kern="1200" dirty="0" err="1" smtClean="0"/>
            <a:t>Shannon</a:t>
          </a:r>
          <a:r>
            <a:rPr lang="it-IT" sz="1900" kern="1200" dirty="0" smtClean="0"/>
            <a:t> et </a:t>
          </a:r>
          <a:r>
            <a:rPr lang="it-IT" sz="1900" kern="1200" dirty="0" err="1" smtClean="0"/>
            <a:t>Weaver</a:t>
          </a:r>
          <a:endParaRPr lang="it-IT" sz="1900" kern="1200" dirty="0"/>
        </a:p>
      </dsp:txBody>
      <dsp:txXfrm>
        <a:off x="3412682" y="1275012"/>
        <a:ext cx="3039872" cy="866986"/>
      </dsp:txXfrm>
    </dsp:sp>
    <dsp:sp modelId="{55624165-5BEC-47B1-BBD4-C6239B05D556}">
      <dsp:nvSpPr>
        <dsp:cNvPr id="0" name=""/>
        <dsp:cNvSpPr/>
      </dsp:nvSpPr>
      <dsp:spPr>
        <a:xfrm>
          <a:off x="492020" y="2278007"/>
          <a:ext cx="2980266"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r" defTabSz="844550">
            <a:lnSpc>
              <a:spcPct val="90000"/>
            </a:lnSpc>
            <a:spcBef>
              <a:spcPct val="0"/>
            </a:spcBef>
            <a:spcAft>
              <a:spcPct val="35000"/>
            </a:spcAft>
          </a:pPr>
          <a:r>
            <a:rPr lang="it-IT" sz="1900" kern="1200" dirty="0" smtClean="0"/>
            <a:t>1953 – Crick et Watson struttura del DNA</a:t>
          </a:r>
          <a:endParaRPr lang="it-IT" sz="1900" kern="1200" dirty="0"/>
        </a:p>
      </dsp:txBody>
      <dsp:txXfrm>
        <a:off x="492020" y="2278007"/>
        <a:ext cx="2980266" cy="866986"/>
      </dsp:txXfrm>
    </dsp:sp>
    <dsp:sp modelId="{3A9DF8A4-074C-4644-AF72-06E340FE48CA}">
      <dsp:nvSpPr>
        <dsp:cNvPr id="0" name=""/>
        <dsp:cNvSpPr/>
      </dsp:nvSpPr>
      <dsp:spPr>
        <a:xfrm>
          <a:off x="3472287" y="4551680"/>
          <a:ext cx="2980266"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t" anchorCtr="0">
          <a:noAutofit/>
        </a:bodyPr>
        <a:lstStyle/>
        <a:p>
          <a:pPr lvl="0" algn="ctr" defTabSz="844550">
            <a:lnSpc>
              <a:spcPct val="90000"/>
            </a:lnSpc>
            <a:spcBef>
              <a:spcPct val="0"/>
            </a:spcBef>
            <a:spcAft>
              <a:spcPct val="35000"/>
            </a:spcAft>
          </a:pPr>
          <a:r>
            <a:rPr lang="it-IT" sz="1900" kern="1200" dirty="0" smtClean="0"/>
            <a:t>1961 Jacob, </a:t>
          </a:r>
          <a:r>
            <a:rPr lang="it-IT" sz="1900" kern="1200" dirty="0" err="1" smtClean="0"/>
            <a:t>Monod</a:t>
          </a:r>
          <a:r>
            <a:rPr lang="it-IT" sz="1900" kern="1200" dirty="0" smtClean="0"/>
            <a:t> et </a:t>
          </a:r>
          <a:r>
            <a:rPr lang="it-IT" sz="1900" kern="1200" dirty="0" err="1" smtClean="0"/>
            <a:t>Lwoff</a:t>
          </a:r>
          <a:r>
            <a:rPr lang="it-IT" sz="1900" kern="1200" dirty="0" smtClean="0"/>
            <a:t> – RNA messaggero</a:t>
          </a:r>
          <a:endParaRPr lang="it-IT" sz="1900" kern="1200" dirty="0"/>
        </a:p>
      </dsp:txBody>
      <dsp:txXfrm>
        <a:off x="3472287" y="4551680"/>
        <a:ext cx="2980266" cy="8669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3F4D1-954B-4B71-89F8-332A7C2F957E}">
      <dsp:nvSpPr>
        <dsp:cNvPr id="0" name=""/>
        <dsp:cNvSpPr/>
      </dsp:nvSpPr>
      <dsp:spPr>
        <a:xfrm rot="21300000">
          <a:off x="15098" y="1095758"/>
          <a:ext cx="4889983" cy="559976"/>
        </a:xfrm>
        <a:prstGeom prst="mathMinus">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A278D-C746-4C9A-AE38-02FE830DA11A}">
      <dsp:nvSpPr>
        <dsp:cNvPr id="0" name=""/>
        <dsp:cNvSpPr/>
      </dsp:nvSpPr>
      <dsp:spPr>
        <a:xfrm>
          <a:off x="590421" y="137574"/>
          <a:ext cx="1476054" cy="1100597"/>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B343B-D461-4EA6-9220-BB2115381D00}">
      <dsp:nvSpPr>
        <dsp:cNvPr id="0" name=""/>
        <dsp:cNvSpPr/>
      </dsp:nvSpPr>
      <dsp:spPr>
        <a:xfrm>
          <a:off x="2607695" y="0"/>
          <a:ext cx="1574457" cy="115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kern="1200" dirty="0" smtClean="0"/>
            <a:t>metafore analogiche (&gt; ideologiche)</a:t>
          </a:r>
          <a:endParaRPr lang="it-IT" sz="1800" kern="1200" dirty="0"/>
        </a:p>
      </dsp:txBody>
      <dsp:txXfrm>
        <a:off x="2607695" y="0"/>
        <a:ext cx="1574457" cy="1155627"/>
      </dsp:txXfrm>
    </dsp:sp>
    <dsp:sp modelId="{521F5E5C-FE56-4536-801E-73496B21872A}">
      <dsp:nvSpPr>
        <dsp:cNvPr id="0" name=""/>
        <dsp:cNvSpPr/>
      </dsp:nvSpPr>
      <dsp:spPr>
        <a:xfrm>
          <a:off x="2853704" y="1513321"/>
          <a:ext cx="1476054" cy="1100597"/>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38ED71-7931-448B-8C26-96C5E237EC2D}">
      <dsp:nvSpPr>
        <dsp:cNvPr id="0" name=""/>
        <dsp:cNvSpPr/>
      </dsp:nvSpPr>
      <dsp:spPr>
        <a:xfrm>
          <a:off x="738027" y="1595866"/>
          <a:ext cx="1574457" cy="115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kern="1200" dirty="0" smtClean="0"/>
            <a:t>metafore mimetiche</a:t>
          </a:r>
          <a:endParaRPr lang="it-IT" sz="1800" kern="1200" dirty="0"/>
        </a:p>
      </dsp:txBody>
      <dsp:txXfrm>
        <a:off x="738027" y="1595866"/>
        <a:ext cx="1574457" cy="11556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D9EE7-5844-4CE5-8161-A86536321609}">
      <dsp:nvSpPr>
        <dsp:cNvPr id="0" name=""/>
        <dsp:cNvSpPr/>
      </dsp:nvSpPr>
      <dsp:spPr>
        <a:xfrm>
          <a:off x="3403216" y="2096268"/>
          <a:ext cx="2562105" cy="2562105"/>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rPr>
            <a:t>IL DNA è UN PROGRAMMA</a:t>
          </a:r>
          <a:endParaRPr lang="it-IT" sz="1400" kern="1200" dirty="0">
            <a:solidFill>
              <a:schemeClr val="tx1"/>
            </a:solidFill>
          </a:endParaRPr>
        </a:p>
      </dsp:txBody>
      <dsp:txXfrm>
        <a:off x="3918313" y="2696429"/>
        <a:ext cx="1531911" cy="1316975"/>
      </dsp:txXfrm>
    </dsp:sp>
    <dsp:sp modelId="{416ECA58-5196-48FB-A46A-C69356F20BF9}">
      <dsp:nvSpPr>
        <dsp:cNvPr id="0" name=""/>
        <dsp:cNvSpPr/>
      </dsp:nvSpPr>
      <dsp:spPr>
        <a:xfrm>
          <a:off x="1912536" y="1490679"/>
          <a:ext cx="1863349" cy="1863349"/>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rPr>
            <a:t>IL DNA è UN CODICE</a:t>
          </a:r>
          <a:endParaRPr lang="it-IT" sz="1400" kern="1200" dirty="0">
            <a:solidFill>
              <a:schemeClr val="tx1"/>
            </a:solidFill>
          </a:endParaRPr>
        </a:p>
      </dsp:txBody>
      <dsp:txXfrm>
        <a:off x="2381640" y="1962618"/>
        <a:ext cx="925141" cy="919471"/>
      </dsp:txXfrm>
    </dsp:sp>
    <dsp:sp modelId="{50BC79A4-4EF1-4296-B357-622549B8D421}">
      <dsp:nvSpPr>
        <dsp:cNvPr id="0" name=""/>
        <dsp:cNvSpPr/>
      </dsp:nvSpPr>
      <dsp:spPr>
        <a:xfrm rot="20700000">
          <a:off x="2956202" y="205158"/>
          <a:ext cx="1825702" cy="1825702"/>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MIGRAZIONE DEL PARADIGMA</a:t>
          </a:r>
          <a:endParaRPr lang="it-IT" sz="1400" kern="1200" dirty="0"/>
        </a:p>
      </dsp:txBody>
      <dsp:txXfrm rot="-20700000">
        <a:off x="3356632" y="605588"/>
        <a:ext cx="1024842" cy="1024842"/>
      </dsp:txXfrm>
    </dsp:sp>
    <dsp:sp modelId="{0F3AD303-FF6F-4FBE-BA2A-E7090B8F1BAC}">
      <dsp:nvSpPr>
        <dsp:cNvPr id="0" name=""/>
        <dsp:cNvSpPr/>
      </dsp:nvSpPr>
      <dsp:spPr>
        <a:xfrm>
          <a:off x="3211332" y="1706730"/>
          <a:ext cx="3279495" cy="3279495"/>
        </a:xfrm>
        <a:prstGeom prst="circularArrow">
          <a:avLst>
            <a:gd name="adj1" fmla="val 4687"/>
            <a:gd name="adj2" fmla="val 299029"/>
            <a:gd name="adj3" fmla="val 2526240"/>
            <a:gd name="adj4" fmla="val 1583974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F704E4-B4CF-4A73-A52E-299A0114967A}">
      <dsp:nvSpPr>
        <dsp:cNvPr id="0" name=""/>
        <dsp:cNvSpPr/>
      </dsp:nvSpPr>
      <dsp:spPr>
        <a:xfrm>
          <a:off x="1582540" y="1076399"/>
          <a:ext cx="2382758" cy="238275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C5B268-2EB5-44E9-AFC9-B57911D2738B}">
      <dsp:nvSpPr>
        <dsp:cNvPr id="0" name=""/>
        <dsp:cNvSpPr/>
      </dsp:nvSpPr>
      <dsp:spPr>
        <a:xfrm>
          <a:off x="2533898" y="-196730"/>
          <a:ext cx="2569093" cy="256909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4DF27-86C3-49F6-B750-A625238902AA}">
      <dsp:nvSpPr>
        <dsp:cNvPr id="0" name=""/>
        <dsp:cNvSpPr/>
      </dsp:nvSpPr>
      <dsp:spPr>
        <a:xfrm>
          <a:off x="2888602" y="-25669"/>
          <a:ext cx="3985379" cy="3985379"/>
        </a:xfrm>
        <a:prstGeom prst="circularArrow">
          <a:avLst>
            <a:gd name="adj1" fmla="val 5544"/>
            <a:gd name="adj2" fmla="val 330680"/>
            <a:gd name="adj3" fmla="val 13743236"/>
            <a:gd name="adj4" fmla="val 17405891"/>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7E435-3BE9-453C-84B1-110E60F0BCDF}">
      <dsp:nvSpPr>
        <dsp:cNvPr id="0" name=""/>
        <dsp:cNvSpPr/>
      </dsp:nvSpPr>
      <dsp:spPr>
        <a:xfrm>
          <a:off x="3935064" y="1016"/>
          <a:ext cx="1892454" cy="94622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Junk DNA (</a:t>
          </a:r>
          <a:r>
            <a:rPr lang="it-IT" sz="1900" kern="1200" dirty="0" err="1" smtClean="0"/>
            <a:t>Ohno</a:t>
          </a:r>
          <a:r>
            <a:rPr lang="it-IT" sz="1900" kern="1200" dirty="0" smtClean="0"/>
            <a:t>, 1972)</a:t>
          </a:r>
          <a:endParaRPr lang="it-IT" sz="1900" kern="1200" dirty="0"/>
        </a:p>
      </dsp:txBody>
      <dsp:txXfrm>
        <a:off x="3981255" y="47207"/>
        <a:ext cx="1800072" cy="853845"/>
      </dsp:txXfrm>
    </dsp:sp>
    <dsp:sp modelId="{C8EF2028-1D06-4798-8704-5C36F4C2D73E}">
      <dsp:nvSpPr>
        <dsp:cNvPr id="0" name=""/>
        <dsp:cNvSpPr/>
      </dsp:nvSpPr>
      <dsp:spPr>
        <a:xfrm>
          <a:off x="5551406" y="1175357"/>
          <a:ext cx="1892454" cy="946227"/>
        </a:xfrm>
        <a:prstGeom prst="roundRect">
          <a:avLst/>
        </a:prstGeom>
        <a:solidFill>
          <a:schemeClr val="accent2">
            <a:hueOff val="-209531"/>
            <a:satOff val="-2415"/>
            <a:lumOff val="5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Junk </a:t>
          </a:r>
          <a:r>
            <a:rPr lang="it-IT" sz="1900" kern="1200" dirty="0" err="1" smtClean="0"/>
            <a:t>food</a:t>
          </a:r>
          <a:r>
            <a:rPr lang="it-IT" sz="1900" kern="1200" dirty="0" smtClean="0"/>
            <a:t> (</a:t>
          </a:r>
          <a:r>
            <a:rPr lang="it-IT" sz="1900" kern="1200" dirty="0" err="1" smtClean="0"/>
            <a:t>Jacobson</a:t>
          </a:r>
          <a:r>
            <a:rPr lang="it-IT" sz="1900" kern="1200" dirty="0" smtClean="0"/>
            <a:t>, 1972)</a:t>
          </a:r>
          <a:endParaRPr lang="it-IT" sz="1900" kern="1200" dirty="0"/>
        </a:p>
      </dsp:txBody>
      <dsp:txXfrm>
        <a:off x="5597597" y="1221548"/>
        <a:ext cx="1800072" cy="853845"/>
      </dsp:txXfrm>
    </dsp:sp>
    <dsp:sp modelId="{ECB596E8-36C6-47C8-94C7-FDDD8AFC21BF}">
      <dsp:nvSpPr>
        <dsp:cNvPr id="0" name=""/>
        <dsp:cNvSpPr/>
      </dsp:nvSpPr>
      <dsp:spPr>
        <a:xfrm>
          <a:off x="4934019" y="3075481"/>
          <a:ext cx="1892454" cy="946227"/>
        </a:xfrm>
        <a:prstGeom prst="roundRect">
          <a:avLst/>
        </a:prstGeom>
        <a:solidFill>
          <a:schemeClr val="accent2">
            <a:hueOff val="-419062"/>
            <a:satOff val="-4829"/>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Junk bond (1977)</a:t>
          </a:r>
          <a:endParaRPr lang="it-IT" sz="1900" kern="1200" dirty="0"/>
        </a:p>
      </dsp:txBody>
      <dsp:txXfrm>
        <a:off x="4980210" y="3121672"/>
        <a:ext cx="1800072" cy="853845"/>
      </dsp:txXfrm>
    </dsp:sp>
    <dsp:sp modelId="{EEA79AEC-BE1E-4111-A06C-1B70EB3DD722}">
      <dsp:nvSpPr>
        <dsp:cNvPr id="0" name=""/>
        <dsp:cNvSpPr/>
      </dsp:nvSpPr>
      <dsp:spPr>
        <a:xfrm>
          <a:off x="2936110" y="3075481"/>
          <a:ext cx="1892454" cy="946227"/>
        </a:xfrm>
        <a:prstGeom prst="roundRect">
          <a:avLst/>
        </a:prstGeom>
        <a:solidFill>
          <a:schemeClr val="accent2">
            <a:hueOff val="-628592"/>
            <a:satOff val="-7244"/>
            <a:lumOff val="16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err="1" smtClean="0"/>
            <a:t>Junkspace</a:t>
          </a:r>
          <a:endParaRPr lang="it-IT" sz="1900" kern="1200" dirty="0" smtClean="0"/>
        </a:p>
        <a:p>
          <a:pPr lvl="0" algn="ctr" defTabSz="844550">
            <a:lnSpc>
              <a:spcPct val="90000"/>
            </a:lnSpc>
            <a:spcBef>
              <a:spcPct val="0"/>
            </a:spcBef>
            <a:spcAft>
              <a:spcPct val="35000"/>
            </a:spcAft>
          </a:pPr>
          <a:r>
            <a:rPr lang="it-IT" sz="1900" kern="1200" dirty="0" smtClean="0"/>
            <a:t>(</a:t>
          </a:r>
          <a:r>
            <a:rPr lang="it-IT" sz="1900" kern="1200" dirty="0" err="1" smtClean="0"/>
            <a:t>Koolhaas</a:t>
          </a:r>
          <a:r>
            <a:rPr lang="it-IT" sz="1900" kern="1200" dirty="0" smtClean="0"/>
            <a:t>, 2006)</a:t>
          </a:r>
          <a:endParaRPr lang="it-IT" sz="1900" kern="1200" dirty="0"/>
        </a:p>
      </dsp:txBody>
      <dsp:txXfrm>
        <a:off x="2982301" y="3121672"/>
        <a:ext cx="1800072" cy="853845"/>
      </dsp:txXfrm>
    </dsp:sp>
    <dsp:sp modelId="{B8EF8B83-29F0-4418-A57A-80EE22972FB8}">
      <dsp:nvSpPr>
        <dsp:cNvPr id="0" name=""/>
        <dsp:cNvSpPr/>
      </dsp:nvSpPr>
      <dsp:spPr>
        <a:xfrm>
          <a:off x="2318723" y="1175357"/>
          <a:ext cx="1892454" cy="946227"/>
        </a:xfrm>
        <a:prstGeom prst="roundRect">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err="1" smtClean="0"/>
            <a:t>Junkware</a:t>
          </a:r>
          <a:r>
            <a:rPr lang="it-IT" sz="1900" kern="1200" dirty="0" smtClean="0"/>
            <a:t> (</a:t>
          </a:r>
          <a:r>
            <a:rPr lang="it-IT" sz="1900" kern="1200" dirty="0" err="1" smtClean="0"/>
            <a:t>Bardini</a:t>
          </a:r>
          <a:r>
            <a:rPr lang="it-IT" sz="1900" kern="1200" dirty="0" smtClean="0"/>
            <a:t>, 2010)</a:t>
          </a:r>
          <a:endParaRPr lang="it-IT" sz="1900" kern="1200" dirty="0"/>
        </a:p>
      </dsp:txBody>
      <dsp:txXfrm>
        <a:off x="2364914" y="1221548"/>
        <a:ext cx="1800072" cy="8538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AA2CA-A09D-4053-8ECD-8E85067480EF}">
      <dsp:nvSpPr>
        <dsp:cNvPr id="0" name=""/>
        <dsp:cNvSpPr/>
      </dsp:nvSpPr>
      <dsp:spPr>
        <a:xfrm>
          <a:off x="2304983" y="1057"/>
          <a:ext cx="1896726" cy="9483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bg1"/>
              </a:solidFill>
            </a:rPr>
            <a:t>Teoria delle corde (stringhe)</a:t>
          </a:r>
        </a:p>
        <a:p>
          <a:pPr lvl="0" algn="ctr" defTabSz="711200">
            <a:lnSpc>
              <a:spcPct val="90000"/>
            </a:lnSpc>
            <a:spcBef>
              <a:spcPct val="0"/>
            </a:spcBef>
            <a:spcAft>
              <a:spcPct val="35000"/>
            </a:spcAft>
          </a:pPr>
          <a:r>
            <a:rPr lang="it-IT" sz="1600" kern="1200" dirty="0" smtClean="0">
              <a:solidFill>
                <a:schemeClr val="bg1"/>
              </a:solidFill>
            </a:rPr>
            <a:t>Veneziano 1968</a:t>
          </a:r>
          <a:endParaRPr lang="it-IT" sz="1600" kern="1200" dirty="0">
            <a:solidFill>
              <a:schemeClr val="bg1"/>
            </a:solidFill>
          </a:endParaRPr>
        </a:p>
      </dsp:txBody>
      <dsp:txXfrm>
        <a:off x="2332760" y="28834"/>
        <a:ext cx="1841172" cy="892809"/>
      </dsp:txXfrm>
    </dsp:sp>
    <dsp:sp modelId="{319D10C5-D8CA-4939-BC94-84D53C810F54}">
      <dsp:nvSpPr>
        <dsp:cNvPr id="0" name=""/>
        <dsp:cNvSpPr/>
      </dsp:nvSpPr>
      <dsp:spPr>
        <a:xfrm rot="3600000">
          <a:off x="3542227" y="1665497"/>
          <a:ext cx="988267" cy="33192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3641805" y="1731882"/>
        <a:ext cx="789111" cy="199157"/>
      </dsp:txXfrm>
    </dsp:sp>
    <dsp:sp modelId="{F5B5C0F4-A596-4972-8E97-147B38301182}">
      <dsp:nvSpPr>
        <dsp:cNvPr id="0" name=""/>
        <dsp:cNvSpPr/>
      </dsp:nvSpPr>
      <dsp:spPr>
        <a:xfrm>
          <a:off x="3871013" y="2713501"/>
          <a:ext cx="1896726" cy="9483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err="1" smtClean="0">
              <a:solidFill>
                <a:schemeClr val="bg1"/>
              </a:solidFill>
            </a:rPr>
            <a:t>String</a:t>
          </a:r>
          <a:r>
            <a:rPr lang="it-IT" sz="1600" kern="1200" dirty="0" smtClean="0">
              <a:solidFill>
                <a:schemeClr val="bg1"/>
              </a:solidFill>
            </a:rPr>
            <a:t> </a:t>
          </a:r>
          <a:r>
            <a:rPr lang="it-IT" sz="1600" kern="1200" dirty="0" err="1" smtClean="0">
              <a:solidFill>
                <a:schemeClr val="bg1"/>
              </a:solidFill>
            </a:rPr>
            <a:t>theory</a:t>
          </a:r>
          <a:endParaRPr lang="it-IT" sz="1600" kern="1200" dirty="0">
            <a:solidFill>
              <a:schemeClr val="bg1"/>
            </a:solidFill>
          </a:endParaRPr>
        </a:p>
      </dsp:txBody>
      <dsp:txXfrm>
        <a:off x="3898790" y="2741278"/>
        <a:ext cx="1841172" cy="892809"/>
      </dsp:txXfrm>
    </dsp:sp>
    <dsp:sp modelId="{F9C792A0-C31D-4133-BEB7-8DDB3AF51A7C}">
      <dsp:nvSpPr>
        <dsp:cNvPr id="0" name=""/>
        <dsp:cNvSpPr/>
      </dsp:nvSpPr>
      <dsp:spPr>
        <a:xfrm rot="10800000">
          <a:off x="2759212" y="3021719"/>
          <a:ext cx="988267" cy="33192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rot="10800000">
        <a:off x="2858790" y="3088104"/>
        <a:ext cx="789111" cy="199157"/>
      </dsp:txXfrm>
    </dsp:sp>
    <dsp:sp modelId="{3259AC10-0272-4298-AAC8-5C543C44EBB9}">
      <dsp:nvSpPr>
        <dsp:cNvPr id="0" name=""/>
        <dsp:cNvSpPr/>
      </dsp:nvSpPr>
      <dsp:spPr>
        <a:xfrm>
          <a:off x="738953" y="2713501"/>
          <a:ext cx="1896726" cy="9483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err="1" smtClean="0">
              <a:solidFill>
                <a:schemeClr val="bg1"/>
              </a:solidFill>
            </a:rPr>
            <a:t>Théorie</a:t>
          </a:r>
          <a:r>
            <a:rPr lang="it-IT" sz="1600" kern="1200" dirty="0" smtClean="0">
              <a:solidFill>
                <a:schemeClr val="bg1"/>
              </a:solidFill>
            </a:rPr>
            <a:t> </a:t>
          </a:r>
          <a:r>
            <a:rPr lang="it-IT" sz="1600" kern="1200" dirty="0" err="1" smtClean="0">
              <a:solidFill>
                <a:schemeClr val="bg1"/>
              </a:solidFill>
            </a:rPr>
            <a:t>des</a:t>
          </a:r>
          <a:r>
            <a:rPr lang="it-IT" sz="1600" kern="1200" dirty="0" smtClean="0">
              <a:solidFill>
                <a:schemeClr val="bg1"/>
              </a:solidFill>
            </a:rPr>
            <a:t> </a:t>
          </a:r>
          <a:r>
            <a:rPr lang="it-IT" sz="1600" kern="1200" dirty="0" err="1" smtClean="0">
              <a:solidFill>
                <a:schemeClr val="bg1"/>
              </a:solidFill>
            </a:rPr>
            <a:t>cordes</a:t>
          </a:r>
          <a:endParaRPr lang="it-IT" sz="1600" kern="1200" dirty="0">
            <a:solidFill>
              <a:schemeClr val="bg1"/>
            </a:solidFill>
          </a:endParaRPr>
        </a:p>
      </dsp:txBody>
      <dsp:txXfrm>
        <a:off x="766730" y="2741278"/>
        <a:ext cx="1841172" cy="892809"/>
      </dsp:txXfrm>
    </dsp:sp>
    <dsp:sp modelId="{1F80829F-ACDE-44FD-BB03-AC2E0E2572E1}">
      <dsp:nvSpPr>
        <dsp:cNvPr id="0" name=""/>
        <dsp:cNvSpPr/>
      </dsp:nvSpPr>
      <dsp:spPr>
        <a:xfrm rot="18000000">
          <a:off x="1976197" y="1665497"/>
          <a:ext cx="988267" cy="33192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2075775" y="1731882"/>
        <a:ext cx="789111" cy="1991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1F775-86B1-4D66-8C61-6D5503FE5C32}">
      <dsp:nvSpPr>
        <dsp:cNvPr id="0" name=""/>
        <dsp:cNvSpPr/>
      </dsp:nvSpPr>
      <dsp:spPr>
        <a:xfrm>
          <a:off x="953" y="459334"/>
          <a:ext cx="2034186" cy="122051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t>Hit-and-</a:t>
          </a:r>
          <a:r>
            <a:rPr lang="it-IT" sz="3200" kern="1200" dirty="0" err="1" smtClean="0"/>
            <a:t>run</a:t>
          </a:r>
          <a:endParaRPr lang="it-IT" sz="3200" kern="1200" dirty="0"/>
        </a:p>
      </dsp:txBody>
      <dsp:txXfrm>
        <a:off x="36701" y="495082"/>
        <a:ext cx="1962690" cy="1149015"/>
      </dsp:txXfrm>
    </dsp:sp>
    <dsp:sp modelId="{76006FB0-D012-445E-A5AC-8277B4D09CDA}">
      <dsp:nvSpPr>
        <dsp:cNvPr id="0" name=""/>
        <dsp:cNvSpPr/>
      </dsp:nvSpPr>
      <dsp:spPr>
        <a:xfrm>
          <a:off x="2238558" y="817351"/>
          <a:ext cx="431247" cy="50447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it-IT" sz="2100" kern="1200"/>
        </a:p>
      </dsp:txBody>
      <dsp:txXfrm>
        <a:off x="2238558" y="918247"/>
        <a:ext cx="301873" cy="302686"/>
      </dsp:txXfrm>
    </dsp:sp>
    <dsp:sp modelId="{13A3A60F-1497-49EC-ADE2-B5EB41BB526F}">
      <dsp:nvSpPr>
        <dsp:cNvPr id="0" name=""/>
        <dsp:cNvSpPr/>
      </dsp:nvSpPr>
      <dsp:spPr>
        <a:xfrm>
          <a:off x="2848814" y="459334"/>
          <a:ext cx="2034186" cy="122051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t>Action </a:t>
          </a:r>
          <a:r>
            <a:rPr lang="it-IT" sz="3200" kern="1200" dirty="0" err="1" smtClean="0"/>
            <a:t>éclair</a:t>
          </a:r>
          <a:endParaRPr lang="it-IT" sz="3200" kern="1200" dirty="0"/>
        </a:p>
      </dsp:txBody>
      <dsp:txXfrm>
        <a:off x="2884562" y="495082"/>
        <a:ext cx="1962690" cy="11490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1F775-86B1-4D66-8C61-6D5503FE5C32}">
      <dsp:nvSpPr>
        <dsp:cNvPr id="0" name=""/>
        <dsp:cNvSpPr/>
      </dsp:nvSpPr>
      <dsp:spPr>
        <a:xfrm>
          <a:off x="953" y="459334"/>
          <a:ext cx="2034186" cy="122051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t-IT" sz="2600" kern="1200" dirty="0" smtClean="0"/>
            <a:t>Aggressive </a:t>
          </a:r>
          <a:r>
            <a:rPr lang="it-IT" sz="2600" kern="1200" dirty="0" err="1" smtClean="0"/>
            <a:t>accounting</a:t>
          </a:r>
          <a:endParaRPr lang="it-IT" sz="2600" kern="1200" dirty="0"/>
        </a:p>
      </dsp:txBody>
      <dsp:txXfrm>
        <a:off x="36701" y="495082"/>
        <a:ext cx="1962690" cy="1149015"/>
      </dsp:txXfrm>
    </dsp:sp>
    <dsp:sp modelId="{76006FB0-D012-445E-A5AC-8277B4D09CDA}">
      <dsp:nvSpPr>
        <dsp:cNvPr id="0" name=""/>
        <dsp:cNvSpPr/>
      </dsp:nvSpPr>
      <dsp:spPr>
        <a:xfrm>
          <a:off x="2238558" y="817351"/>
          <a:ext cx="431247" cy="50447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it-IT" sz="2100" kern="1200"/>
        </a:p>
      </dsp:txBody>
      <dsp:txXfrm>
        <a:off x="2238558" y="918247"/>
        <a:ext cx="301873" cy="302686"/>
      </dsp:txXfrm>
    </dsp:sp>
    <dsp:sp modelId="{13A3A60F-1497-49EC-ADE2-B5EB41BB526F}">
      <dsp:nvSpPr>
        <dsp:cNvPr id="0" name=""/>
        <dsp:cNvSpPr/>
      </dsp:nvSpPr>
      <dsp:spPr>
        <a:xfrm>
          <a:off x="2848814" y="459334"/>
          <a:ext cx="2034186" cy="122051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t-IT" sz="2600" kern="1200" dirty="0" err="1" smtClean="0"/>
            <a:t>Comptabilité</a:t>
          </a:r>
          <a:r>
            <a:rPr lang="it-IT" sz="2600" kern="1200" dirty="0" smtClean="0"/>
            <a:t> </a:t>
          </a:r>
          <a:r>
            <a:rPr lang="it-IT" sz="2600" kern="1200" dirty="0" err="1" smtClean="0"/>
            <a:t>flatteuse</a:t>
          </a:r>
          <a:endParaRPr lang="it-IT" sz="2600" kern="1200" dirty="0"/>
        </a:p>
      </dsp:txBody>
      <dsp:txXfrm>
        <a:off x="2884562" y="495082"/>
        <a:ext cx="1962690" cy="11490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1F775-86B1-4D66-8C61-6D5503FE5C32}">
      <dsp:nvSpPr>
        <dsp:cNvPr id="0" name=""/>
        <dsp:cNvSpPr/>
      </dsp:nvSpPr>
      <dsp:spPr>
        <a:xfrm>
          <a:off x="953" y="459334"/>
          <a:ext cx="2034186" cy="122051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kern="1200" dirty="0" err="1" smtClean="0"/>
            <a:t>Tombstone</a:t>
          </a:r>
          <a:endParaRPr lang="it-IT" sz="3000" kern="1200" dirty="0"/>
        </a:p>
      </dsp:txBody>
      <dsp:txXfrm>
        <a:off x="36701" y="495082"/>
        <a:ext cx="1962690" cy="1149015"/>
      </dsp:txXfrm>
    </dsp:sp>
    <dsp:sp modelId="{76006FB0-D012-445E-A5AC-8277B4D09CDA}">
      <dsp:nvSpPr>
        <dsp:cNvPr id="0" name=""/>
        <dsp:cNvSpPr/>
      </dsp:nvSpPr>
      <dsp:spPr>
        <a:xfrm>
          <a:off x="2238558" y="817351"/>
          <a:ext cx="431247" cy="50447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it-IT" sz="2100" kern="1200"/>
        </a:p>
      </dsp:txBody>
      <dsp:txXfrm>
        <a:off x="2238558" y="918247"/>
        <a:ext cx="301873" cy="302686"/>
      </dsp:txXfrm>
    </dsp:sp>
    <dsp:sp modelId="{13A3A60F-1497-49EC-ADE2-B5EB41BB526F}">
      <dsp:nvSpPr>
        <dsp:cNvPr id="0" name=""/>
        <dsp:cNvSpPr/>
      </dsp:nvSpPr>
      <dsp:spPr>
        <a:xfrm>
          <a:off x="2848814" y="459334"/>
          <a:ext cx="2034186" cy="122051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kern="1200" dirty="0" err="1" smtClean="0"/>
            <a:t>Faire</a:t>
          </a:r>
          <a:r>
            <a:rPr lang="it-IT" sz="3000" kern="1200" dirty="0" smtClean="0"/>
            <a:t>-part de </a:t>
          </a:r>
          <a:r>
            <a:rPr lang="fr-FR" sz="3000" kern="1200" dirty="0" smtClean="0"/>
            <a:t>clôture </a:t>
          </a:r>
          <a:endParaRPr lang="it-IT" sz="3000" kern="1200" dirty="0"/>
        </a:p>
      </dsp:txBody>
      <dsp:txXfrm>
        <a:off x="2884562" y="495082"/>
        <a:ext cx="1962690" cy="114901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1F775-86B1-4D66-8C61-6D5503FE5C32}">
      <dsp:nvSpPr>
        <dsp:cNvPr id="0" name=""/>
        <dsp:cNvSpPr/>
      </dsp:nvSpPr>
      <dsp:spPr>
        <a:xfrm>
          <a:off x="953" y="459334"/>
          <a:ext cx="2034186" cy="122051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Bear/bull market</a:t>
          </a:r>
          <a:endParaRPr lang="it-IT" sz="2000" kern="1200" dirty="0"/>
        </a:p>
      </dsp:txBody>
      <dsp:txXfrm>
        <a:off x="36701" y="495082"/>
        <a:ext cx="1962690" cy="1149015"/>
      </dsp:txXfrm>
    </dsp:sp>
    <dsp:sp modelId="{76006FB0-D012-445E-A5AC-8277B4D09CDA}">
      <dsp:nvSpPr>
        <dsp:cNvPr id="0" name=""/>
        <dsp:cNvSpPr/>
      </dsp:nvSpPr>
      <dsp:spPr>
        <a:xfrm>
          <a:off x="2238558" y="817351"/>
          <a:ext cx="431247" cy="50447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238558" y="918247"/>
        <a:ext cx="301873" cy="302686"/>
      </dsp:txXfrm>
    </dsp:sp>
    <dsp:sp modelId="{13A3A60F-1497-49EC-ADE2-B5EB41BB526F}">
      <dsp:nvSpPr>
        <dsp:cNvPr id="0" name=""/>
        <dsp:cNvSpPr/>
      </dsp:nvSpPr>
      <dsp:spPr>
        <a:xfrm>
          <a:off x="2848814" y="459334"/>
          <a:ext cx="2034186" cy="122051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err="1" smtClean="0"/>
            <a:t>Marché</a:t>
          </a:r>
          <a:r>
            <a:rPr lang="it-IT" sz="2000" kern="1200" dirty="0" smtClean="0"/>
            <a:t> </a:t>
          </a:r>
          <a:r>
            <a:rPr lang="it-IT" sz="2000" kern="1200" dirty="0" err="1" smtClean="0"/>
            <a:t>haussier</a:t>
          </a:r>
          <a:r>
            <a:rPr lang="it-IT" sz="2000" kern="1200" dirty="0" smtClean="0"/>
            <a:t>/</a:t>
          </a:r>
          <a:r>
            <a:rPr lang="it-IT" sz="2000" kern="1200" dirty="0" err="1" smtClean="0"/>
            <a:t>baissier</a:t>
          </a:r>
          <a:endParaRPr lang="it-IT" sz="2000" kern="1200" dirty="0"/>
        </a:p>
      </dsp:txBody>
      <dsp:txXfrm>
        <a:off x="2884562" y="495082"/>
        <a:ext cx="1962690" cy="11490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1F775-86B1-4D66-8C61-6D5503FE5C32}">
      <dsp:nvSpPr>
        <dsp:cNvPr id="0" name=""/>
        <dsp:cNvSpPr/>
      </dsp:nvSpPr>
      <dsp:spPr>
        <a:xfrm>
          <a:off x="953" y="459334"/>
          <a:ext cx="2034186" cy="122051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Blue chip</a:t>
          </a:r>
          <a:endParaRPr lang="it-IT" sz="1900" kern="1200" dirty="0"/>
        </a:p>
      </dsp:txBody>
      <dsp:txXfrm>
        <a:off x="36701" y="495082"/>
        <a:ext cx="1962690" cy="1149015"/>
      </dsp:txXfrm>
    </dsp:sp>
    <dsp:sp modelId="{76006FB0-D012-445E-A5AC-8277B4D09CDA}">
      <dsp:nvSpPr>
        <dsp:cNvPr id="0" name=""/>
        <dsp:cNvSpPr/>
      </dsp:nvSpPr>
      <dsp:spPr>
        <a:xfrm>
          <a:off x="2238558" y="817351"/>
          <a:ext cx="431247" cy="50447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t-IT" sz="1500" kern="1200"/>
        </a:p>
      </dsp:txBody>
      <dsp:txXfrm>
        <a:off x="2238558" y="918247"/>
        <a:ext cx="301873" cy="302686"/>
      </dsp:txXfrm>
    </dsp:sp>
    <dsp:sp modelId="{13A3A60F-1497-49EC-ADE2-B5EB41BB526F}">
      <dsp:nvSpPr>
        <dsp:cNvPr id="0" name=""/>
        <dsp:cNvSpPr/>
      </dsp:nvSpPr>
      <dsp:spPr>
        <a:xfrm>
          <a:off x="2848814" y="459334"/>
          <a:ext cx="2034186" cy="122051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err="1" smtClean="0"/>
            <a:t>Valeur</a:t>
          </a:r>
          <a:r>
            <a:rPr lang="it-IT" sz="1900" kern="1200" dirty="0" smtClean="0"/>
            <a:t> de premier </a:t>
          </a:r>
          <a:r>
            <a:rPr lang="it-IT" sz="1900" kern="1200" dirty="0" err="1" smtClean="0"/>
            <a:t>ordre</a:t>
          </a:r>
          <a:r>
            <a:rPr lang="it-IT" sz="1900" kern="1200" dirty="0" smtClean="0"/>
            <a:t> / </a:t>
          </a:r>
          <a:r>
            <a:rPr lang="it-IT" sz="1900" kern="1200" dirty="0" err="1" smtClean="0"/>
            <a:t>Valeur</a:t>
          </a:r>
          <a:r>
            <a:rPr lang="it-IT" sz="1900" kern="1200" dirty="0" smtClean="0"/>
            <a:t> </a:t>
          </a:r>
          <a:r>
            <a:rPr lang="it-IT" sz="1900" kern="1200" dirty="0" err="1" smtClean="0"/>
            <a:t>père</a:t>
          </a:r>
          <a:r>
            <a:rPr lang="it-IT" sz="1900" kern="1200" dirty="0" smtClean="0"/>
            <a:t> de </a:t>
          </a:r>
          <a:r>
            <a:rPr lang="it-IT" sz="1900" kern="1200" dirty="0" err="1" smtClean="0"/>
            <a:t>famille</a:t>
          </a:r>
          <a:endParaRPr lang="it-IT" sz="1900" kern="1200" dirty="0"/>
        </a:p>
      </dsp:txBody>
      <dsp:txXfrm>
        <a:off x="2884562" y="495082"/>
        <a:ext cx="1962690" cy="1149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758F9-C900-4043-A1C2-25BDE33006B4}">
      <dsp:nvSpPr>
        <dsp:cNvPr id="0" name=""/>
        <dsp:cNvSpPr/>
      </dsp:nvSpPr>
      <dsp:spPr>
        <a:xfrm>
          <a:off x="3793066" y="2438400"/>
          <a:ext cx="2980266" cy="2980266"/>
        </a:xfrm>
        <a:prstGeom prst="gear9">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Metafore costitutive di teorie (paradigmatiche)</a:t>
          </a:r>
          <a:endParaRPr lang="it-IT" sz="1400" kern="1200" dirty="0"/>
        </a:p>
      </dsp:txBody>
      <dsp:txXfrm>
        <a:off x="4392232" y="3136513"/>
        <a:ext cx="1781934" cy="1531918"/>
      </dsp:txXfrm>
    </dsp:sp>
    <dsp:sp modelId="{A32B91B6-E6A0-4FA6-8713-0B502D4ACB57}">
      <dsp:nvSpPr>
        <dsp:cNvPr id="0" name=""/>
        <dsp:cNvSpPr/>
      </dsp:nvSpPr>
      <dsp:spPr>
        <a:xfrm>
          <a:off x="2059093" y="1733973"/>
          <a:ext cx="2167466" cy="2167466"/>
        </a:xfrm>
        <a:prstGeom prst="gear6">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Concetti metaforici coerenti (</a:t>
          </a:r>
          <a:r>
            <a:rPr lang="it-IT" sz="1400" i="1" kern="1200" dirty="0" smtClean="0"/>
            <a:t>clusters</a:t>
          </a:r>
          <a:r>
            <a:rPr lang="it-IT" sz="1400" i="0" kern="1200" dirty="0" smtClean="0"/>
            <a:t> o </a:t>
          </a:r>
          <a:r>
            <a:rPr lang="it-IT" sz="1400" i="1" kern="1200" dirty="0" smtClean="0"/>
            <a:t>sciami</a:t>
          </a:r>
          <a:r>
            <a:rPr lang="it-IT" sz="1400" i="0" kern="1200" dirty="0" smtClean="0"/>
            <a:t>)</a:t>
          </a:r>
          <a:endParaRPr lang="it-IT" sz="1400" kern="1200" dirty="0"/>
        </a:p>
      </dsp:txBody>
      <dsp:txXfrm>
        <a:off x="2604759" y="2282937"/>
        <a:ext cx="1076134" cy="1069538"/>
      </dsp:txXfrm>
    </dsp:sp>
    <dsp:sp modelId="{3DB347EB-CE69-4A8A-BC41-86BC9E840564}">
      <dsp:nvSpPr>
        <dsp:cNvPr id="0" name=""/>
        <dsp:cNvSpPr/>
      </dsp:nvSpPr>
      <dsp:spPr>
        <a:xfrm rot="20700000">
          <a:off x="3273095" y="238642"/>
          <a:ext cx="2123675" cy="2123675"/>
        </a:xfrm>
        <a:prstGeom prst="gear6">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Metafore denominative analogiche isolate</a:t>
          </a:r>
          <a:endParaRPr lang="it-IT" sz="1400" kern="1200" dirty="0"/>
        </a:p>
      </dsp:txBody>
      <dsp:txXfrm rot="-20700000">
        <a:off x="3738879" y="704426"/>
        <a:ext cx="1192106" cy="1192106"/>
      </dsp:txXfrm>
    </dsp:sp>
    <dsp:sp modelId="{E94CE57F-2C42-4950-AE78-0F24D4B6FCCA}">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AF60E3-F053-4875-9BD0-08FDBBFA7973}">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A2CF53-6760-4762-8492-F329207B861E}">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C10D1-6C5D-4C63-B042-53144122C07C}">
      <dsp:nvSpPr>
        <dsp:cNvPr id="0" name=""/>
        <dsp:cNvSpPr/>
      </dsp:nvSpPr>
      <dsp:spPr>
        <a:xfrm>
          <a:off x="0" y="260593"/>
          <a:ext cx="7071432" cy="14320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it-IT" sz="3600" kern="1200" dirty="0" smtClean="0"/>
            <a:t>Potenziale euristico della metafora (immediatezza, accessibilità)</a:t>
          </a:r>
          <a:endParaRPr lang="it-IT" sz="3600" kern="1200" dirty="0"/>
        </a:p>
      </dsp:txBody>
      <dsp:txXfrm>
        <a:off x="69908" y="330501"/>
        <a:ext cx="6931616" cy="1292264"/>
      </dsp:txXfrm>
    </dsp:sp>
    <dsp:sp modelId="{549E9A74-FFA4-41F2-8B1C-3C835835ED38}">
      <dsp:nvSpPr>
        <dsp:cNvPr id="0" name=""/>
        <dsp:cNvSpPr/>
      </dsp:nvSpPr>
      <dsp:spPr>
        <a:xfrm>
          <a:off x="0" y="1692673"/>
          <a:ext cx="7071432" cy="402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51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fr-FR" sz="2800" i="1" kern="1200" dirty="0" smtClean="0"/>
            <a:t>L’évolution du savoir passe par une métamorphose des langages […] C’est ici qu’on rejoint l’importance heuristique de la trouvaille du vocable. Un mot abrège, déplace d’un coup, et rend tout un long pan de raisonnement inutile ; il permet aussi d’étendre règles et domaines. Poincaré cite Mach : « on ne saurait croire combien un mot bien choisi peut économiser de pensée</a:t>
          </a:r>
          <a:r>
            <a:rPr lang="fr-FR" sz="2800" kern="1200" dirty="0" smtClean="0"/>
            <a:t>. (</a:t>
          </a:r>
          <a:r>
            <a:rPr lang="fr-FR" sz="2800" kern="1200" dirty="0" err="1" smtClean="0"/>
            <a:t>Schlanger</a:t>
          </a:r>
          <a:r>
            <a:rPr lang="fr-FR" sz="2800" kern="1200" dirty="0" smtClean="0"/>
            <a:t>, 1991 : 71)</a:t>
          </a:r>
          <a:endParaRPr lang="it-IT" sz="2800" kern="1200" dirty="0"/>
        </a:p>
      </dsp:txBody>
      <dsp:txXfrm>
        <a:off x="0" y="1692673"/>
        <a:ext cx="7071432" cy="4024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61E3B-C184-43B4-8BE5-7E483D735134}">
      <dsp:nvSpPr>
        <dsp:cNvPr id="0" name=""/>
        <dsp:cNvSpPr/>
      </dsp:nvSpPr>
      <dsp:spPr>
        <a:xfrm>
          <a:off x="0" y="17190"/>
          <a:ext cx="6492875" cy="13525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it-IT" sz="3400" kern="1200" dirty="0" smtClean="0"/>
            <a:t>Accettabilità socio-culturale della metafora</a:t>
          </a:r>
          <a:endParaRPr lang="it-IT" sz="3400" kern="1200" dirty="0"/>
        </a:p>
      </dsp:txBody>
      <dsp:txXfrm>
        <a:off x="66025" y="83215"/>
        <a:ext cx="6360825" cy="1220470"/>
      </dsp:txXfrm>
    </dsp:sp>
    <dsp:sp modelId="{C36ACFD6-7307-4BC4-A475-81833DF43B19}">
      <dsp:nvSpPr>
        <dsp:cNvPr id="0" name=""/>
        <dsp:cNvSpPr/>
      </dsp:nvSpPr>
      <dsp:spPr>
        <a:xfrm>
          <a:off x="0" y="1369710"/>
          <a:ext cx="6492875" cy="387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fr-FR" sz="2700" i="1" kern="1200" dirty="0" smtClean="0"/>
            <a:t>Le nouveau n’est retenu, exposé, proposé, que s’il parait a) audible (compréhensible par rapport au contexte) ; b) intéressant (compréhensible, mais pas redondant) ; c) souhaitable (par rapport à des intérêts, qui sont le plus souvent des intérêts de la connaissance, mais aussi des intérêts extérieurs à l’ordre intellectuel : des valeurs, des positions idéologiques ou des jeux de forces). </a:t>
          </a:r>
          <a:r>
            <a:rPr lang="fr-FR" sz="2700" kern="1200" dirty="0" smtClean="0"/>
            <a:t>(</a:t>
          </a:r>
          <a:r>
            <a:rPr lang="fr-FR" sz="2700" kern="1200" dirty="0" err="1" smtClean="0"/>
            <a:t>Schlanger</a:t>
          </a:r>
          <a:r>
            <a:rPr lang="fr-FR" sz="2700" kern="1200" dirty="0" smtClean="0"/>
            <a:t>, 1991 : 94)</a:t>
          </a:r>
          <a:endParaRPr lang="it-IT" sz="2700" kern="1200" dirty="0"/>
        </a:p>
      </dsp:txBody>
      <dsp:txXfrm>
        <a:off x="0" y="1369710"/>
        <a:ext cx="6492875" cy="3870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5DE2B-6731-4702-9F73-005A46FDDB54}">
      <dsp:nvSpPr>
        <dsp:cNvPr id="0" name=""/>
        <dsp:cNvSpPr/>
      </dsp:nvSpPr>
      <dsp:spPr>
        <a:xfrm rot="16200000">
          <a:off x="516" y="159533"/>
          <a:ext cx="2938907" cy="2938907"/>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smtClean="0"/>
            <a:t>«convalida»</a:t>
          </a:r>
          <a:endParaRPr lang="it-IT" sz="2000" kern="1200" dirty="0"/>
        </a:p>
      </dsp:txBody>
      <dsp:txXfrm rot="5400000">
        <a:off x="517" y="894259"/>
        <a:ext cx="2424598" cy="1469453"/>
      </dsp:txXfrm>
    </dsp:sp>
    <dsp:sp modelId="{9F3DCA4C-137C-4C29-9851-CDB48F636661}">
      <dsp:nvSpPr>
        <dsp:cNvPr id="0" name=""/>
        <dsp:cNvSpPr/>
      </dsp:nvSpPr>
      <dsp:spPr>
        <a:xfrm rot="5400000">
          <a:off x="3104146" y="170095"/>
          <a:ext cx="2938907" cy="2938907"/>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smtClean="0"/>
            <a:t>«fiducia epistemica» (</a:t>
          </a:r>
          <a:r>
            <a:rPr lang="it-IT" sz="2000" kern="1200" dirty="0" err="1" smtClean="0"/>
            <a:t>Gaudin</a:t>
          </a:r>
          <a:r>
            <a:rPr lang="it-IT" sz="2000" kern="1200" dirty="0" smtClean="0"/>
            <a:t>, 2003; </a:t>
          </a:r>
          <a:r>
            <a:rPr lang="it-IT" sz="2000" kern="1200" dirty="0" err="1" smtClean="0"/>
            <a:t>Origgi</a:t>
          </a:r>
          <a:r>
            <a:rPr lang="it-IT" sz="2000" kern="1200" dirty="0" smtClean="0"/>
            <a:t>, 2008)</a:t>
          </a:r>
          <a:endParaRPr lang="it-IT" sz="2000" kern="1200" dirty="0"/>
        </a:p>
      </dsp:txBody>
      <dsp:txXfrm rot="-5400000">
        <a:off x="3618456" y="904822"/>
        <a:ext cx="2424598" cy="14694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B6631-7499-4866-B4DC-174E04C55E3A}">
      <dsp:nvSpPr>
        <dsp:cNvPr id="0" name=""/>
        <dsp:cNvSpPr/>
      </dsp:nvSpPr>
      <dsp:spPr>
        <a:xfrm>
          <a:off x="0" y="599876"/>
          <a:ext cx="6492875" cy="4058046"/>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A21B9-1F26-4DE7-AD6D-DE79BFEC68AB}">
      <dsp:nvSpPr>
        <dsp:cNvPr id="0" name=""/>
        <dsp:cNvSpPr/>
      </dsp:nvSpPr>
      <dsp:spPr>
        <a:xfrm>
          <a:off x="824595" y="3400740"/>
          <a:ext cx="168814" cy="168814"/>
        </a:xfrm>
        <a:prstGeom prst="ellipse">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15B54-BE32-49FE-A6AE-614C539EE2E1}">
      <dsp:nvSpPr>
        <dsp:cNvPr id="0" name=""/>
        <dsp:cNvSpPr/>
      </dsp:nvSpPr>
      <dsp:spPr>
        <a:xfrm>
          <a:off x="909002" y="3485147"/>
          <a:ext cx="1512839" cy="117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451" tIns="0" rIns="0" bIns="0" numCol="1" spcCol="1270" anchor="t" anchorCtr="0">
          <a:noAutofit/>
        </a:bodyPr>
        <a:lstStyle/>
        <a:p>
          <a:pPr lvl="0" algn="l" defTabSz="577850">
            <a:lnSpc>
              <a:spcPct val="90000"/>
            </a:lnSpc>
            <a:spcBef>
              <a:spcPct val="0"/>
            </a:spcBef>
            <a:spcAft>
              <a:spcPct val="35000"/>
            </a:spcAft>
          </a:pPr>
          <a:r>
            <a:rPr lang="it-IT" sz="1300" kern="1200" dirty="0" smtClean="0"/>
            <a:t>Comunità linguistica ampia </a:t>
          </a:r>
        </a:p>
        <a:p>
          <a:pPr lvl="0" algn="l" defTabSz="577850">
            <a:lnSpc>
              <a:spcPct val="90000"/>
            </a:lnSpc>
            <a:spcBef>
              <a:spcPct val="0"/>
            </a:spcBef>
            <a:spcAft>
              <a:spcPct val="35000"/>
            </a:spcAft>
          </a:pPr>
          <a:endParaRPr lang="it-IT" sz="1300" kern="1200" dirty="0" smtClean="0"/>
        </a:p>
        <a:p>
          <a:pPr lvl="0" algn="l" defTabSz="577850">
            <a:lnSpc>
              <a:spcPct val="90000"/>
            </a:lnSpc>
            <a:spcBef>
              <a:spcPct val="0"/>
            </a:spcBef>
            <a:spcAft>
              <a:spcPct val="35000"/>
            </a:spcAft>
          </a:pPr>
          <a:r>
            <a:rPr lang="it-IT" sz="1300" i="1" kern="1200" dirty="0" smtClean="0"/>
            <a:t>hit-and-</a:t>
          </a:r>
          <a:r>
            <a:rPr lang="it-IT" sz="1300" i="1" kern="1200" dirty="0" err="1" smtClean="0"/>
            <a:t>run</a:t>
          </a:r>
          <a:endParaRPr lang="it-IT" sz="1300" i="1" kern="1200" dirty="0" smtClean="0"/>
        </a:p>
        <a:p>
          <a:pPr lvl="0" algn="l" defTabSz="577850">
            <a:lnSpc>
              <a:spcPct val="90000"/>
            </a:lnSpc>
            <a:spcBef>
              <a:spcPct val="0"/>
            </a:spcBef>
            <a:spcAft>
              <a:spcPct val="35000"/>
            </a:spcAft>
          </a:pPr>
          <a:r>
            <a:rPr lang="it-IT" sz="1300" i="1" kern="1200" dirty="0" smtClean="0"/>
            <a:t>blue chip</a:t>
          </a:r>
          <a:endParaRPr lang="it-IT" sz="1300" i="1" kern="1200" dirty="0"/>
        </a:p>
      </dsp:txBody>
      <dsp:txXfrm>
        <a:off x="909002" y="3485147"/>
        <a:ext cx="1512839" cy="1172775"/>
      </dsp:txXfrm>
    </dsp:sp>
    <dsp:sp modelId="{4AC7CC05-9B09-46F0-9FED-71B97CFEB1C8}">
      <dsp:nvSpPr>
        <dsp:cNvPr id="0" name=""/>
        <dsp:cNvSpPr/>
      </dsp:nvSpPr>
      <dsp:spPr>
        <a:xfrm>
          <a:off x="2314709" y="2297763"/>
          <a:ext cx="305165" cy="305165"/>
        </a:xfrm>
        <a:prstGeom prst="ellipse">
          <a:avLst/>
        </a:prstGeom>
        <a:solidFill>
          <a:schemeClr val="accent2">
            <a:shade val="50000"/>
            <a:hueOff val="477224"/>
            <a:satOff val="-28480"/>
            <a:lumOff val="360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98006-ECD4-41C9-B540-607159E765B2}">
      <dsp:nvSpPr>
        <dsp:cNvPr id="0" name=""/>
        <dsp:cNvSpPr/>
      </dsp:nvSpPr>
      <dsp:spPr>
        <a:xfrm>
          <a:off x="2467292" y="2450345"/>
          <a:ext cx="1558290" cy="2207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701" tIns="0" rIns="0" bIns="0" numCol="1" spcCol="1270" anchor="t" anchorCtr="0">
          <a:noAutofit/>
        </a:bodyPr>
        <a:lstStyle/>
        <a:p>
          <a:pPr lvl="0" algn="l" defTabSz="577850">
            <a:lnSpc>
              <a:spcPct val="90000"/>
            </a:lnSpc>
            <a:spcBef>
              <a:spcPct val="0"/>
            </a:spcBef>
            <a:spcAft>
              <a:spcPct val="35000"/>
            </a:spcAft>
          </a:pPr>
          <a:r>
            <a:rPr lang="it-IT" sz="1300" kern="1200" dirty="0" smtClean="0"/>
            <a:t>Comunità socio-professionale </a:t>
          </a:r>
        </a:p>
        <a:p>
          <a:pPr lvl="0" algn="l" defTabSz="577850">
            <a:lnSpc>
              <a:spcPct val="90000"/>
            </a:lnSpc>
            <a:spcBef>
              <a:spcPct val="0"/>
            </a:spcBef>
            <a:spcAft>
              <a:spcPct val="35000"/>
            </a:spcAft>
          </a:pPr>
          <a:endParaRPr lang="it-IT" sz="1300" kern="1200" dirty="0" smtClean="0"/>
        </a:p>
        <a:p>
          <a:pPr lvl="0" algn="l" defTabSz="577850">
            <a:lnSpc>
              <a:spcPct val="90000"/>
            </a:lnSpc>
            <a:spcBef>
              <a:spcPct val="0"/>
            </a:spcBef>
            <a:spcAft>
              <a:spcPct val="35000"/>
            </a:spcAft>
          </a:pPr>
          <a:r>
            <a:rPr lang="it-IT" sz="1300" i="1" kern="1200" dirty="0" err="1" smtClean="0"/>
            <a:t>splicing</a:t>
          </a:r>
          <a:endParaRPr lang="it-IT" sz="1300" i="1" kern="1200" dirty="0" smtClean="0"/>
        </a:p>
        <a:p>
          <a:pPr lvl="0" algn="l" defTabSz="577850">
            <a:lnSpc>
              <a:spcPct val="90000"/>
            </a:lnSpc>
            <a:spcBef>
              <a:spcPct val="0"/>
            </a:spcBef>
            <a:spcAft>
              <a:spcPct val="35000"/>
            </a:spcAft>
          </a:pPr>
          <a:r>
            <a:rPr lang="it-IT" sz="1300" i="1" kern="1200" dirty="0" err="1" smtClean="0"/>
            <a:t>grok</a:t>
          </a:r>
          <a:r>
            <a:rPr lang="it-IT" sz="1300" i="1" kern="1200" dirty="0" smtClean="0"/>
            <a:t> </a:t>
          </a:r>
        </a:p>
        <a:p>
          <a:pPr lvl="0" algn="l" defTabSz="577850">
            <a:lnSpc>
              <a:spcPct val="90000"/>
            </a:lnSpc>
            <a:spcBef>
              <a:spcPct val="0"/>
            </a:spcBef>
            <a:spcAft>
              <a:spcPct val="35000"/>
            </a:spcAft>
          </a:pPr>
          <a:r>
            <a:rPr lang="it-IT" sz="1300" i="1" kern="1200" dirty="0" err="1" smtClean="0"/>
            <a:t>grey</a:t>
          </a:r>
          <a:r>
            <a:rPr lang="it-IT" sz="1300" i="1" kern="1200" dirty="0" smtClean="0"/>
            <a:t> </a:t>
          </a:r>
          <a:r>
            <a:rPr lang="it-IT" sz="1300" i="1" kern="1200" dirty="0" err="1" smtClean="0"/>
            <a:t>goo</a:t>
          </a:r>
          <a:endParaRPr lang="it-IT" sz="1300" i="1" kern="1200" dirty="0"/>
        </a:p>
      </dsp:txBody>
      <dsp:txXfrm>
        <a:off x="2467292" y="2450345"/>
        <a:ext cx="1558290" cy="2207577"/>
      </dsp:txXfrm>
    </dsp:sp>
    <dsp:sp modelId="{6B6D077A-E57C-41FF-818A-106A43F50902}">
      <dsp:nvSpPr>
        <dsp:cNvPr id="0" name=""/>
        <dsp:cNvSpPr/>
      </dsp:nvSpPr>
      <dsp:spPr>
        <a:xfrm>
          <a:off x="4106743" y="1626562"/>
          <a:ext cx="422036" cy="422036"/>
        </a:xfrm>
        <a:prstGeom prst="ellipse">
          <a:avLst/>
        </a:prstGeom>
        <a:solidFill>
          <a:schemeClr val="accent2">
            <a:shade val="50000"/>
            <a:hueOff val="477224"/>
            <a:satOff val="-28480"/>
            <a:lumOff val="360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B72C20-E383-4A05-81C4-36799E8BCB2C}">
      <dsp:nvSpPr>
        <dsp:cNvPr id="0" name=""/>
        <dsp:cNvSpPr/>
      </dsp:nvSpPr>
      <dsp:spPr>
        <a:xfrm>
          <a:off x="4317761" y="1837580"/>
          <a:ext cx="1558290" cy="282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629" tIns="0" rIns="0" bIns="0" numCol="1" spcCol="1270" anchor="t" anchorCtr="0">
          <a:noAutofit/>
        </a:bodyPr>
        <a:lstStyle/>
        <a:p>
          <a:pPr lvl="0" algn="l" defTabSz="577850">
            <a:lnSpc>
              <a:spcPct val="90000"/>
            </a:lnSpc>
            <a:spcBef>
              <a:spcPct val="0"/>
            </a:spcBef>
            <a:spcAft>
              <a:spcPct val="35000"/>
            </a:spcAft>
          </a:pPr>
          <a:r>
            <a:rPr lang="it-IT" sz="1300" kern="1200" dirty="0" smtClean="0"/>
            <a:t>Individuo singolo</a:t>
          </a:r>
        </a:p>
        <a:p>
          <a:pPr lvl="0" algn="l" defTabSz="577850">
            <a:lnSpc>
              <a:spcPct val="90000"/>
            </a:lnSpc>
            <a:spcBef>
              <a:spcPct val="0"/>
            </a:spcBef>
            <a:spcAft>
              <a:spcPct val="35000"/>
            </a:spcAft>
          </a:pPr>
          <a:endParaRPr lang="it-IT" sz="1300" i="1" kern="1200" dirty="0" smtClean="0"/>
        </a:p>
        <a:p>
          <a:pPr lvl="0" algn="l" defTabSz="577850">
            <a:lnSpc>
              <a:spcPct val="90000"/>
            </a:lnSpc>
            <a:spcBef>
              <a:spcPct val="0"/>
            </a:spcBef>
            <a:spcAft>
              <a:spcPct val="35000"/>
            </a:spcAft>
          </a:pPr>
          <a:r>
            <a:rPr lang="it-IT" sz="1300" i="1" kern="1200" dirty="0" smtClean="0"/>
            <a:t>quark</a:t>
          </a:r>
          <a:r>
            <a:rPr lang="it-IT" sz="1300" kern="1200" dirty="0" smtClean="0"/>
            <a:t> </a:t>
          </a:r>
        </a:p>
        <a:p>
          <a:pPr lvl="0" algn="l" defTabSz="577850">
            <a:lnSpc>
              <a:spcPct val="90000"/>
            </a:lnSpc>
            <a:spcBef>
              <a:spcPct val="0"/>
            </a:spcBef>
            <a:spcAft>
              <a:spcPct val="35000"/>
            </a:spcAft>
          </a:pPr>
          <a:r>
            <a:rPr lang="it-IT" sz="1300" i="1" kern="1200" dirty="0" err="1" smtClean="0"/>
            <a:t>boojum</a:t>
          </a:r>
          <a:endParaRPr lang="it-IT" sz="1300" i="1" kern="1200" dirty="0"/>
        </a:p>
      </dsp:txBody>
      <dsp:txXfrm>
        <a:off x="4317761" y="1837580"/>
        <a:ext cx="1558290" cy="28203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44A8C-95DA-4506-8BD0-44938390AA7B}">
      <dsp:nvSpPr>
        <dsp:cNvPr id="0" name=""/>
        <dsp:cNvSpPr/>
      </dsp:nvSpPr>
      <dsp:spPr>
        <a:xfrm>
          <a:off x="0" y="35880"/>
          <a:ext cx="6492875" cy="12331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it-IT" sz="3100" kern="1200" dirty="0" smtClean="0"/>
            <a:t>Orientamento e punto di vista sul concetto</a:t>
          </a:r>
          <a:endParaRPr lang="it-IT" sz="3100" kern="1200" dirty="0"/>
        </a:p>
      </dsp:txBody>
      <dsp:txXfrm>
        <a:off x="60199" y="96079"/>
        <a:ext cx="6372477" cy="1112781"/>
      </dsp:txXfrm>
    </dsp:sp>
    <dsp:sp modelId="{CE699548-B3D1-44BD-A39A-D83BCB2E32AE}">
      <dsp:nvSpPr>
        <dsp:cNvPr id="0" name=""/>
        <dsp:cNvSpPr/>
      </dsp:nvSpPr>
      <dsp:spPr>
        <a:xfrm>
          <a:off x="0" y="1269060"/>
          <a:ext cx="6492875" cy="4876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fr-FR" sz="2400" i="1" kern="1200" dirty="0" smtClean="0"/>
            <a:t>Non seulement les éléments transférés colorent et structurent le nouveau discours dont ils sont les modèles conceptuels, mais encore, en passant derrière le miroir, ils peuvent changer eux-mêmes dans toutes leurs relations. […] A travers des schémas transférés qui sont tantôt très connus et en quelque sorte </a:t>
          </a:r>
          <a:r>
            <a:rPr lang="fr-FR" sz="2400" i="1" kern="1200" dirty="0" err="1" smtClean="0"/>
            <a:t>préacceptés</a:t>
          </a:r>
          <a:r>
            <a:rPr lang="fr-FR" sz="2400" i="1" kern="1200" dirty="0" smtClean="0"/>
            <a:t>, tantôt au contraire peu connus et donc aptes à être investis, un propos nouveau est exposé. Ce propos est plein de repères dans sa formulation – le métaphorique permet, justement, de s’orienter – mais sa teneur, par hypothèse, est inédite. </a:t>
          </a:r>
          <a:r>
            <a:rPr lang="fr-FR" sz="2400" kern="1200" dirty="0" smtClean="0"/>
            <a:t>(</a:t>
          </a:r>
          <a:r>
            <a:rPr lang="fr-FR" sz="2400" kern="1200" dirty="0" err="1" smtClean="0"/>
            <a:t>Schlanger</a:t>
          </a:r>
          <a:r>
            <a:rPr lang="fr-FR" sz="2400" kern="1200" dirty="0" smtClean="0"/>
            <a:t>, 1991 : 92-93) </a:t>
          </a:r>
          <a:endParaRPr lang="it-IT" sz="2400" kern="1200" dirty="0"/>
        </a:p>
      </dsp:txBody>
      <dsp:txXfrm>
        <a:off x="0" y="1269060"/>
        <a:ext cx="6492875" cy="4876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40880-97E1-4355-9981-3E14DD1BB8D1}">
      <dsp:nvSpPr>
        <dsp:cNvPr id="0" name=""/>
        <dsp:cNvSpPr/>
      </dsp:nvSpPr>
      <dsp:spPr>
        <a:xfrm>
          <a:off x="0" y="0"/>
          <a:ext cx="5225329" cy="326583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2A655E-4452-4D22-A4A8-CAE514FAFA75}">
      <dsp:nvSpPr>
        <dsp:cNvPr id="0" name=""/>
        <dsp:cNvSpPr/>
      </dsp:nvSpPr>
      <dsp:spPr>
        <a:xfrm>
          <a:off x="1129908" y="2254076"/>
          <a:ext cx="135858" cy="13585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76261-E1FF-49FA-84DC-9CFFE0636436}">
      <dsp:nvSpPr>
        <dsp:cNvPr id="0" name=""/>
        <dsp:cNvSpPr/>
      </dsp:nvSpPr>
      <dsp:spPr>
        <a:xfrm>
          <a:off x="1197837" y="2322005"/>
          <a:ext cx="1217501" cy="9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89" tIns="0" rIns="0" bIns="0" numCol="1" spcCol="1270" anchor="t" anchorCtr="0">
          <a:noAutofit/>
        </a:bodyPr>
        <a:lstStyle/>
        <a:p>
          <a:pPr lvl="0" algn="l" defTabSz="844550">
            <a:lnSpc>
              <a:spcPct val="90000"/>
            </a:lnSpc>
            <a:spcBef>
              <a:spcPct val="0"/>
            </a:spcBef>
            <a:spcAft>
              <a:spcPct val="35000"/>
            </a:spcAft>
          </a:pPr>
          <a:r>
            <a:rPr lang="it-IT" sz="1900" i="1" kern="1200" dirty="0" smtClean="0"/>
            <a:t>codice</a:t>
          </a:r>
        </a:p>
        <a:p>
          <a:pPr lvl="0" algn="l" defTabSz="844550">
            <a:lnSpc>
              <a:spcPct val="90000"/>
            </a:lnSpc>
            <a:spcBef>
              <a:spcPct val="0"/>
            </a:spcBef>
            <a:spcAft>
              <a:spcPct val="35000"/>
            </a:spcAft>
          </a:pPr>
          <a:r>
            <a:rPr lang="it-IT" sz="1900" i="1" kern="1200" dirty="0" smtClean="0"/>
            <a:t>(Jacob, 1965)</a:t>
          </a:r>
          <a:endParaRPr lang="it-IT" sz="1900" i="1" kern="1200" dirty="0"/>
        </a:p>
      </dsp:txBody>
      <dsp:txXfrm>
        <a:off x="1197837" y="2322005"/>
        <a:ext cx="1217501" cy="943825"/>
      </dsp:txXfrm>
    </dsp:sp>
    <dsp:sp modelId="{1DA3B9BA-47F6-48A8-A6CA-3A2AC5F98D0F}">
      <dsp:nvSpPr>
        <dsp:cNvPr id="0" name=""/>
        <dsp:cNvSpPr/>
      </dsp:nvSpPr>
      <dsp:spPr>
        <a:xfrm>
          <a:off x="2329121" y="1366423"/>
          <a:ext cx="245590" cy="2455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4EE3A-BBFE-478C-AED3-A2FA4B09AF28}">
      <dsp:nvSpPr>
        <dsp:cNvPr id="0" name=""/>
        <dsp:cNvSpPr/>
      </dsp:nvSpPr>
      <dsp:spPr>
        <a:xfrm>
          <a:off x="2451916" y="1489218"/>
          <a:ext cx="1254079" cy="177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33" tIns="0" rIns="0" bIns="0" numCol="1" spcCol="1270" anchor="t" anchorCtr="0">
          <a:noAutofit/>
        </a:bodyPr>
        <a:lstStyle/>
        <a:p>
          <a:pPr lvl="0" algn="l" defTabSz="844550">
            <a:lnSpc>
              <a:spcPct val="90000"/>
            </a:lnSpc>
            <a:spcBef>
              <a:spcPct val="0"/>
            </a:spcBef>
            <a:spcAft>
              <a:spcPct val="35000"/>
            </a:spcAft>
          </a:pPr>
          <a:r>
            <a:rPr lang="it-IT" sz="1900" i="1" kern="1200" dirty="0" smtClean="0"/>
            <a:t>DNA spazzatura</a:t>
          </a:r>
        </a:p>
        <a:p>
          <a:pPr lvl="0" algn="l" defTabSz="844550">
            <a:lnSpc>
              <a:spcPct val="90000"/>
            </a:lnSpc>
            <a:spcBef>
              <a:spcPct val="0"/>
            </a:spcBef>
            <a:spcAft>
              <a:spcPct val="35000"/>
            </a:spcAft>
          </a:pPr>
          <a:r>
            <a:rPr lang="it-IT" sz="1900" i="1" kern="1200" dirty="0" smtClean="0"/>
            <a:t>(</a:t>
          </a:r>
          <a:r>
            <a:rPr lang="it-IT" sz="1900" i="1" kern="1200" dirty="0" err="1" smtClean="0"/>
            <a:t>Ohno</a:t>
          </a:r>
          <a:r>
            <a:rPr lang="it-IT" sz="1900" i="1" kern="1200" dirty="0" smtClean="0"/>
            <a:t>, 1972)</a:t>
          </a:r>
          <a:endParaRPr lang="it-IT" sz="1900" i="1" kern="1200" dirty="0"/>
        </a:p>
      </dsp:txBody>
      <dsp:txXfrm>
        <a:off x="2451916" y="1489218"/>
        <a:ext cx="1254079" cy="1776612"/>
      </dsp:txXfrm>
    </dsp:sp>
    <dsp:sp modelId="{B4FECD0D-7493-4AA6-A147-22B05C4A0B3D}">
      <dsp:nvSpPr>
        <dsp:cNvPr id="0" name=""/>
        <dsp:cNvSpPr/>
      </dsp:nvSpPr>
      <dsp:spPr>
        <a:xfrm>
          <a:off x="3771312" y="826255"/>
          <a:ext cx="339646" cy="33964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15F4D-792C-4580-847F-AC1BD4481DBA}">
      <dsp:nvSpPr>
        <dsp:cNvPr id="0" name=""/>
        <dsp:cNvSpPr/>
      </dsp:nvSpPr>
      <dsp:spPr>
        <a:xfrm>
          <a:off x="3941135" y="996078"/>
          <a:ext cx="1254079" cy="226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972" tIns="0" rIns="0" bIns="0" numCol="1" spcCol="1270" anchor="t" anchorCtr="0">
          <a:noAutofit/>
        </a:bodyPr>
        <a:lstStyle/>
        <a:p>
          <a:pPr lvl="0" algn="l" defTabSz="844550">
            <a:lnSpc>
              <a:spcPct val="90000"/>
            </a:lnSpc>
            <a:spcBef>
              <a:spcPct val="0"/>
            </a:spcBef>
            <a:spcAft>
              <a:spcPct val="35000"/>
            </a:spcAft>
          </a:pPr>
          <a:r>
            <a:rPr lang="it-IT" sz="1900" i="1" kern="1200" dirty="0" smtClean="0"/>
            <a:t>Il gene egoista</a:t>
          </a:r>
        </a:p>
        <a:p>
          <a:pPr lvl="0" algn="l" defTabSz="844550">
            <a:lnSpc>
              <a:spcPct val="90000"/>
            </a:lnSpc>
            <a:spcBef>
              <a:spcPct val="0"/>
            </a:spcBef>
            <a:spcAft>
              <a:spcPct val="35000"/>
            </a:spcAft>
          </a:pPr>
          <a:r>
            <a:rPr lang="it-IT" sz="1900" i="1" kern="1200" dirty="0" smtClean="0"/>
            <a:t>(</a:t>
          </a:r>
          <a:r>
            <a:rPr lang="it-IT" sz="1900" i="1" kern="1200" dirty="0" err="1" smtClean="0"/>
            <a:t>Dawkins</a:t>
          </a:r>
          <a:r>
            <a:rPr lang="it-IT" sz="1900" i="1" kern="1200" dirty="0" smtClean="0"/>
            <a:t>, 1976)</a:t>
          </a:r>
          <a:endParaRPr lang="it-IT" sz="1900" i="1" kern="1200" dirty="0"/>
        </a:p>
      </dsp:txBody>
      <dsp:txXfrm>
        <a:off x="3941135" y="996078"/>
        <a:ext cx="1254079" cy="22697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B3375-EBEC-4810-94FE-1977F623A35F}">
      <dsp:nvSpPr>
        <dsp:cNvPr id="0" name=""/>
        <dsp:cNvSpPr/>
      </dsp:nvSpPr>
      <dsp:spPr>
        <a:xfrm rot="21300000">
          <a:off x="413640" y="1607553"/>
          <a:ext cx="9231118" cy="807618"/>
        </a:xfrm>
        <a:prstGeom prst="mathMinus">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89824A-6241-4313-B815-0F647C500D9B}">
      <dsp:nvSpPr>
        <dsp:cNvPr id="0" name=""/>
        <dsp:cNvSpPr/>
      </dsp:nvSpPr>
      <dsp:spPr>
        <a:xfrm>
          <a:off x="1207008" y="201136"/>
          <a:ext cx="3017520" cy="1609090"/>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89E7D-7C95-4EA2-ABEC-666AF5824A44}">
      <dsp:nvSpPr>
        <dsp:cNvPr id="0" name=""/>
        <dsp:cNvSpPr/>
      </dsp:nvSpPr>
      <dsp:spPr>
        <a:xfrm>
          <a:off x="5330952" y="0"/>
          <a:ext cx="3218688" cy="168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it-IT" sz="4100" kern="1200" dirty="0" smtClean="0"/>
            <a:t>disponibilità</a:t>
          </a:r>
          <a:endParaRPr lang="it-IT" sz="4100" kern="1200" dirty="0"/>
        </a:p>
      </dsp:txBody>
      <dsp:txXfrm>
        <a:off x="5330952" y="0"/>
        <a:ext cx="3218688" cy="1689544"/>
      </dsp:txXfrm>
    </dsp:sp>
    <dsp:sp modelId="{0FB99742-165B-40AC-9B91-333974970DD0}">
      <dsp:nvSpPr>
        <dsp:cNvPr id="0" name=""/>
        <dsp:cNvSpPr/>
      </dsp:nvSpPr>
      <dsp:spPr>
        <a:xfrm>
          <a:off x="5833871" y="2212498"/>
          <a:ext cx="3017520" cy="1609090"/>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CBCA4-70F0-4194-998E-ECF7F12FC071}">
      <dsp:nvSpPr>
        <dsp:cNvPr id="0" name=""/>
        <dsp:cNvSpPr/>
      </dsp:nvSpPr>
      <dsp:spPr>
        <a:xfrm>
          <a:off x="1508760" y="2333180"/>
          <a:ext cx="3218688" cy="168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it-IT" sz="4100" kern="1200" dirty="0" smtClean="0"/>
            <a:t>opportunità</a:t>
          </a:r>
          <a:endParaRPr lang="it-IT" sz="4100" kern="1200" dirty="0"/>
        </a:p>
      </dsp:txBody>
      <dsp:txXfrm>
        <a:off x="1508760" y="2333180"/>
        <a:ext cx="3218688" cy="16895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F7E27-7604-4DF7-9D4F-0B3BD4B37863}" type="datetimeFigureOut">
              <a:rPr lang="it-IT" smtClean="0"/>
              <a:t>27/11/2018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9E4A4-629A-4F2D-A95C-B6FF11458CA1}" type="slidenum">
              <a:rPr lang="it-IT" smtClean="0"/>
              <a:t>‹N›</a:t>
            </a:fld>
            <a:endParaRPr lang="it-IT"/>
          </a:p>
        </p:txBody>
      </p:sp>
    </p:spTree>
    <p:extLst>
      <p:ext uri="{BB962C8B-B14F-4D97-AF65-F5344CB8AC3E}">
        <p14:creationId xmlns:p14="http://schemas.microsoft.com/office/powerpoint/2010/main" val="177342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409E4A4-629A-4F2D-A95C-B6FF11458CA1}" type="slidenum">
              <a:rPr lang="it-IT" smtClean="0"/>
              <a:t>1</a:t>
            </a:fld>
            <a:endParaRPr lang="it-IT"/>
          </a:p>
        </p:txBody>
      </p:sp>
    </p:spTree>
    <p:extLst>
      <p:ext uri="{BB962C8B-B14F-4D97-AF65-F5344CB8AC3E}">
        <p14:creationId xmlns:p14="http://schemas.microsoft.com/office/powerpoint/2010/main" val="288361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99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2692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816416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7696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17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8645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1590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475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11/27/2018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0122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F5E60-9974-AC48-9591-99C2BB44B7CF}" type="datetimeFigureOut">
              <a:rPr lang="en-US" smtClean="0"/>
              <a:pPr/>
              <a:t>11/27/2018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7434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8C79C5D-2A6F-F04D-97DA-BEF2467B64E4}"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5265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B482E8-6E0E-1B4F-B1FD-C69DB9E858D9}" type="datetimeFigureOut">
              <a:rPr lang="en-US" smtClean="0"/>
              <a:pPr/>
              <a:t>11/27/2018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178985"/>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1.xml"/><Relationship Id="rId7" Type="http://schemas.openxmlformats.org/officeDocument/2006/relationships/image" Target="../media/image11.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14.jpeg"/><Relationship Id="rId4" Type="http://schemas.openxmlformats.org/officeDocument/2006/relationships/diagramQuickStyle" Target="../diagrams/quickStyle11.xml"/><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18" Type="http://schemas.openxmlformats.org/officeDocument/2006/relationships/diagramLayout" Target="../diagrams/layout18.xml"/><Relationship Id="rId26" Type="http://schemas.microsoft.com/office/2007/relationships/diagramDrawing" Target="../diagrams/drawing19.xml"/><Relationship Id="rId3" Type="http://schemas.openxmlformats.org/officeDocument/2006/relationships/diagramLayout" Target="../diagrams/layout15.xml"/><Relationship Id="rId21" Type="http://schemas.microsoft.com/office/2007/relationships/diagramDrawing" Target="../diagrams/drawing18.xml"/><Relationship Id="rId7" Type="http://schemas.openxmlformats.org/officeDocument/2006/relationships/diagramData" Target="../diagrams/data16.xml"/><Relationship Id="rId12" Type="http://schemas.openxmlformats.org/officeDocument/2006/relationships/diagramData" Target="../diagrams/data17.xml"/><Relationship Id="rId17" Type="http://schemas.openxmlformats.org/officeDocument/2006/relationships/diagramData" Target="../diagrams/data18.xml"/><Relationship Id="rId25" Type="http://schemas.openxmlformats.org/officeDocument/2006/relationships/diagramColors" Target="../diagrams/colors19.xml"/><Relationship Id="rId2" Type="http://schemas.openxmlformats.org/officeDocument/2006/relationships/diagramData" Target="../diagrams/data15.xml"/><Relationship Id="rId16" Type="http://schemas.microsoft.com/office/2007/relationships/diagramDrawing" Target="../diagrams/drawing17.xml"/><Relationship Id="rId20" Type="http://schemas.openxmlformats.org/officeDocument/2006/relationships/diagramColors" Target="../diagrams/colors18.xml"/><Relationship Id="rId1" Type="http://schemas.openxmlformats.org/officeDocument/2006/relationships/slideLayout" Target="../slideLayouts/slideLayout6.xml"/><Relationship Id="rId6" Type="http://schemas.microsoft.com/office/2007/relationships/diagramDrawing" Target="../diagrams/drawing15.xml"/><Relationship Id="rId11" Type="http://schemas.microsoft.com/office/2007/relationships/diagramDrawing" Target="../diagrams/drawing16.xml"/><Relationship Id="rId24" Type="http://schemas.openxmlformats.org/officeDocument/2006/relationships/diagramQuickStyle" Target="../diagrams/quickStyle19.xml"/><Relationship Id="rId5" Type="http://schemas.openxmlformats.org/officeDocument/2006/relationships/diagramColors" Target="../diagrams/colors15.xml"/><Relationship Id="rId15" Type="http://schemas.openxmlformats.org/officeDocument/2006/relationships/diagramColors" Target="../diagrams/colors17.xml"/><Relationship Id="rId23" Type="http://schemas.openxmlformats.org/officeDocument/2006/relationships/diagramLayout" Target="../diagrams/layout19.xml"/><Relationship Id="rId10" Type="http://schemas.openxmlformats.org/officeDocument/2006/relationships/diagramColors" Target="../diagrams/colors16.xml"/><Relationship Id="rId19" Type="http://schemas.openxmlformats.org/officeDocument/2006/relationships/diagramQuickStyle" Target="../diagrams/quickStyle18.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 Id="rId22" Type="http://schemas.openxmlformats.org/officeDocument/2006/relationships/diagramData" Target="../diagrams/data19.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00070" y="1584102"/>
            <a:ext cx="5313609" cy="2019794"/>
          </a:xfrm>
        </p:spPr>
        <p:txBody>
          <a:bodyPr>
            <a:normAutofit/>
          </a:bodyPr>
          <a:lstStyle/>
          <a:p>
            <a:r>
              <a:rPr lang="fr-FR" sz="4000" b="1" dirty="0" err="1" smtClean="0"/>
              <a:t>Orsi</a:t>
            </a:r>
            <a:r>
              <a:rPr lang="fr-FR" sz="4000" b="1" dirty="0" smtClean="0"/>
              <a:t>, </a:t>
            </a:r>
            <a:r>
              <a:rPr lang="fr-FR" sz="4000" b="1" dirty="0" err="1" smtClean="0"/>
              <a:t>tori</a:t>
            </a:r>
            <a:r>
              <a:rPr lang="fr-FR" sz="4000" b="1" dirty="0" smtClean="0"/>
              <a:t> e </a:t>
            </a:r>
            <a:r>
              <a:rPr lang="fr-FR" sz="4000" b="1" dirty="0" err="1" smtClean="0"/>
              <a:t>altri</a:t>
            </a:r>
            <a:r>
              <a:rPr lang="fr-FR" sz="4000" b="1" dirty="0" smtClean="0"/>
              <a:t> </a:t>
            </a:r>
            <a:r>
              <a:rPr lang="fr-FR" sz="4000" b="1" dirty="0" err="1" smtClean="0"/>
              <a:t>animali</a:t>
            </a:r>
            <a:r>
              <a:rPr lang="fr-FR" sz="4000" b="1" dirty="0" smtClean="0"/>
              <a:t>…</a:t>
            </a:r>
            <a:endParaRPr lang="fr-FR" sz="4000" b="1" dirty="0"/>
          </a:p>
        </p:txBody>
      </p:sp>
      <p:sp>
        <p:nvSpPr>
          <p:cNvPr id="3" name="Sottotitolo 2"/>
          <p:cNvSpPr>
            <a:spLocks noGrp="1"/>
          </p:cNvSpPr>
          <p:nvPr>
            <p:ph type="subTitle" idx="1"/>
          </p:nvPr>
        </p:nvSpPr>
        <p:spPr>
          <a:xfrm>
            <a:off x="810001" y="5280847"/>
            <a:ext cx="10330224" cy="988148"/>
          </a:xfrm>
        </p:spPr>
        <p:txBody>
          <a:bodyPr>
            <a:normAutofit fontScale="92500" lnSpcReduction="10000"/>
          </a:bodyPr>
          <a:lstStyle/>
          <a:p>
            <a:pPr algn="r">
              <a:spcBef>
                <a:spcPts val="0"/>
              </a:spcBef>
            </a:pPr>
            <a:r>
              <a:rPr lang="it-IT" cap="none" spc="0" dirty="0" smtClean="0"/>
              <a:t>Micaela Rossi</a:t>
            </a:r>
          </a:p>
          <a:p>
            <a:pPr algn="r">
              <a:spcBef>
                <a:spcPts val="0"/>
              </a:spcBef>
            </a:pPr>
            <a:r>
              <a:rPr lang="it-IT" cap="none" spc="0" dirty="0" smtClean="0"/>
              <a:t>Università di Genova</a:t>
            </a:r>
          </a:p>
          <a:p>
            <a:pPr algn="r">
              <a:spcBef>
                <a:spcPts val="0"/>
              </a:spcBef>
            </a:pPr>
            <a:r>
              <a:rPr lang="it-IT" cap="none" spc="0" dirty="0" err="1" smtClean="0"/>
              <a:t>Ce.R.Te.M</a:t>
            </a:r>
            <a:r>
              <a:rPr lang="it-IT" cap="none" spc="0" dirty="0" smtClean="0"/>
              <a:t>.</a:t>
            </a:r>
          </a:p>
          <a:p>
            <a:pPr algn="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949" y="945572"/>
            <a:ext cx="5382095" cy="3006053"/>
          </a:xfrm>
          <a:prstGeom prst="rect">
            <a:avLst/>
          </a:prstGeom>
        </p:spPr>
      </p:pic>
    </p:spTree>
    <p:extLst>
      <p:ext uri="{BB962C8B-B14F-4D97-AF65-F5344CB8AC3E}">
        <p14:creationId xmlns:p14="http://schemas.microsoft.com/office/powerpoint/2010/main" val="1459298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315" y="2451850"/>
            <a:ext cx="2669012" cy="2646200"/>
          </a:xfrm>
        </p:spPr>
      </p:pic>
      <p:sp>
        <p:nvSpPr>
          <p:cNvPr id="9" name="CasellaDiTesto 8"/>
          <p:cNvSpPr txBox="1"/>
          <p:nvPr/>
        </p:nvSpPr>
        <p:spPr>
          <a:xfrm>
            <a:off x="1716669" y="5177007"/>
            <a:ext cx="1058303" cy="369332"/>
          </a:xfrm>
          <a:prstGeom prst="rect">
            <a:avLst/>
          </a:prstGeom>
          <a:noFill/>
        </p:spPr>
        <p:txBody>
          <a:bodyPr wrap="none" rtlCol="0">
            <a:spAutoFit/>
          </a:bodyPr>
          <a:lstStyle/>
          <a:p>
            <a:r>
              <a:rPr lang="it-IT" dirty="0" smtClean="0"/>
              <a:t>Thomson</a:t>
            </a:r>
            <a:endParaRPr lang="it-IT" dirty="0"/>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134" y="2451850"/>
            <a:ext cx="3527487" cy="2725157"/>
          </a:xfrm>
          <a:prstGeom prst="rect">
            <a:avLst/>
          </a:prstGeom>
        </p:spPr>
      </p:pic>
      <p:sp>
        <p:nvSpPr>
          <p:cNvPr id="11" name="CasellaDiTesto 10"/>
          <p:cNvSpPr txBox="1"/>
          <p:nvPr/>
        </p:nvSpPr>
        <p:spPr>
          <a:xfrm>
            <a:off x="4262052" y="5400610"/>
            <a:ext cx="3554569" cy="369332"/>
          </a:xfrm>
          <a:prstGeom prst="rect">
            <a:avLst/>
          </a:prstGeom>
          <a:noFill/>
        </p:spPr>
        <p:txBody>
          <a:bodyPr wrap="square" rtlCol="0">
            <a:spAutoFit/>
          </a:bodyPr>
          <a:lstStyle/>
          <a:p>
            <a:pPr algn="ctr"/>
            <a:r>
              <a:rPr lang="it-IT" dirty="0" smtClean="0"/>
              <a:t>Rutherford &amp; Bohr</a:t>
            </a:r>
            <a:endParaRPr lang="it-IT" dirty="0"/>
          </a:p>
        </p:txBody>
      </p:sp>
      <p:pic>
        <p:nvPicPr>
          <p:cNvPr id="1026" name="Picture 2" descr="https://encrypted-tbn2.gstatic.com/images?q=tbn:ANd9GcSSos35vBorevlqK5c4mZQtqW8SEQyw4y7t8iMAjrcCoPQ3yZV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1103" y="2699414"/>
            <a:ext cx="2922196" cy="239863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8243531" y="5201081"/>
            <a:ext cx="2922196" cy="369332"/>
          </a:xfrm>
          <a:prstGeom prst="rect">
            <a:avLst/>
          </a:prstGeom>
          <a:noFill/>
        </p:spPr>
        <p:txBody>
          <a:bodyPr wrap="square" rtlCol="0">
            <a:spAutoFit/>
          </a:bodyPr>
          <a:lstStyle/>
          <a:p>
            <a:pPr algn="ctr"/>
            <a:r>
              <a:rPr lang="it-IT" dirty="0" smtClean="0"/>
              <a:t>Schrödinger </a:t>
            </a:r>
            <a:endParaRPr lang="it-IT" dirty="0"/>
          </a:p>
        </p:txBody>
      </p:sp>
    </p:spTree>
    <p:extLst>
      <p:ext uri="{BB962C8B-B14F-4D97-AF65-F5344CB8AC3E}">
        <p14:creationId xmlns:p14="http://schemas.microsoft.com/office/powerpoint/2010/main" val="374862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154843" y="576943"/>
            <a:ext cx="3085711" cy="5447876"/>
          </a:xfrm>
          <a:prstGeom prst="rect">
            <a:avLst/>
          </a:prstGeom>
        </p:spPr>
      </p:pic>
      <p:sp>
        <p:nvSpPr>
          <p:cNvPr id="2" name="CasellaDiTesto 1"/>
          <p:cNvSpPr txBox="1"/>
          <p:nvPr/>
        </p:nvSpPr>
        <p:spPr>
          <a:xfrm>
            <a:off x="7405352" y="5035640"/>
            <a:ext cx="3303790" cy="646331"/>
          </a:xfrm>
          <a:prstGeom prst="rect">
            <a:avLst/>
          </a:prstGeom>
          <a:noFill/>
        </p:spPr>
        <p:txBody>
          <a:bodyPr wrap="none" rtlCol="0">
            <a:spAutoFit/>
          </a:bodyPr>
          <a:lstStyle/>
          <a:p>
            <a:r>
              <a:rPr lang="it-IT" i="1" dirty="0" smtClean="0"/>
              <a:t>La crêpe </a:t>
            </a:r>
            <a:r>
              <a:rPr lang="it-IT" i="1" dirty="0" err="1" smtClean="0"/>
              <a:t>stellaire</a:t>
            </a:r>
            <a:r>
              <a:rPr lang="it-IT" i="1" dirty="0" smtClean="0"/>
              <a:t>/stellar pancake</a:t>
            </a:r>
            <a:r>
              <a:rPr lang="it-IT" dirty="0" smtClean="0"/>
              <a:t> </a:t>
            </a:r>
          </a:p>
          <a:p>
            <a:r>
              <a:rPr lang="it-IT" dirty="0" smtClean="0"/>
              <a:t>(</a:t>
            </a:r>
            <a:r>
              <a:rPr lang="it-IT" dirty="0" err="1" smtClean="0"/>
              <a:t>Luminet</a:t>
            </a:r>
            <a:r>
              <a:rPr lang="it-IT" dirty="0" smtClean="0"/>
              <a:t>, 2008)</a:t>
            </a:r>
            <a:endParaRPr lang="it-IT" dirty="0"/>
          </a:p>
        </p:txBody>
      </p:sp>
    </p:spTree>
    <p:extLst>
      <p:ext uri="{BB962C8B-B14F-4D97-AF65-F5344CB8AC3E}">
        <p14:creationId xmlns:p14="http://schemas.microsoft.com/office/powerpoint/2010/main" val="543033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Metafora e ideologia</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760362037"/>
              </p:ext>
            </p:extLst>
          </p:nvPr>
        </p:nvGraphicFramePr>
        <p:xfrm>
          <a:off x="1096963" y="2603157"/>
          <a:ext cx="6157912" cy="3265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sz="half" idx="4294967295"/>
          </p:nvPr>
        </p:nvSpPr>
        <p:spPr>
          <a:xfrm>
            <a:off x="7778750" y="1897063"/>
            <a:ext cx="4413250" cy="4022725"/>
          </a:xfrm>
        </p:spPr>
        <p:txBody>
          <a:bodyPr/>
          <a:lstStyle/>
          <a:p>
            <a:endParaRPr lang="fr-FR" dirty="0" smtClean="0"/>
          </a:p>
          <a:p>
            <a:endParaRPr lang="fr-FR" dirty="0"/>
          </a:p>
          <a:p>
            <a:r>
              <a:rPr lang="fr-FR" dirty="0" smtClean="0"/>
              <a:t>« Qui </a:t>
            </a:r>
            <a:r>
              <a:rPr lang="fr-FR" dirty="0"/>
              <a:t>impose sa métaphore impose sa vision du monde. Parce qu’elle véhicule un point de vue sur le monde tout en gommant le </a:t>
            </a:r>
            <a:r>
              <a:rPr lang="fr-FR" i="1" dirty="0"/>
              <a:t>je </a:t>
            </a:r>
            <a:r>
              <a:rPr lang="fr-FR" dirty="0"/>
              <a:t>qui la sous-tend (l’énoncé métaphorique est le plus souvent un énoncé en non-personne), elle se présente sous une forme assertorique, qui fait d’elle un instrument idéologique</a:t>
            </a:r>
            <a:r>
              <a:rPr lang="fr-FR" dirty="0" smtClean="0"/>
              <a:t>. » </a:t>
            </a:r>
            <a:r>
              <a:rPr lang="fr-FR" dirty="0"/>
              <a:t>(</a:t>
            </a:r>
            <a:r>
              <a:rPr lang="fr-FR" dirty="0" err="1"/>
              <a:t>Détrie</a:t>
            </a:r>
            <a:r>
              <a:rPr lang="fr-FR" dirty="0"/>
              <a:t>, </a:t>
            </a:r>
            <a:r>
              <a:rPr lang="fr-FR" dirty="0" smtClean="0"/>
              <a:t>2001) </a:t>
            </a:r>
            <a:endParaRPr lang="it-IT" dirty="0"/>
          </a:p>
        </p:txBody>
      </p:sp>
    </p:spTree>
    <p:extLst>
      <p:ext uri="{BB962C8B-B14F-4D97-AF65-F5344CB8AC3E}">
        <p14:creationId xmlns:p14="http://schemas.microsoft.com/office/powerpoint/2010/main" val="40075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caso eccezionale…</a:t>
            </a:r>
            <a:endParaRPr lang="it-IT" dirty="0"/>
          </a:p>
        </p:txBody>
      </p:sp>
      <p:pic>
        <p:nvPicPr>
          <p:cNvPr id="3074" name="Picture 2" descr="https://upload.wikimedia.org/wikipedia/commons/thumb/a/ac/Mermin_Stockholm_2009.jpg/220px-Mermin_Stockholm_20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8346" y="2042297"/>
            <a:ext cx="4543666" cy="34490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co.cup.cam.ac.uk/content/978/05/1160/821/6/9780511608216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54" y="1913509"/>
            <a:ext cx="2729293" cy="409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11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19850869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3572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Metafore nomadi…</a:t>
            </a:r>
            <a:br>
              <a:rPr lang="it-IT" sz="3200" dirty="0" smtClean="0"/>
            </a:br>
            <a:r>
              <a:rPr lang="it-IT" sz="3200" dirty="0"/>
              <a:t/>
            </a:r>
            <a:br>
              <a:rPr lang="it-IT" sz="3200" dirty="0"/>
            </a:br>
            <a:r>
              <a:rPr lang="it-IT" sz="3200" dirty="0" smtClean="0"/>
              <a:t/>
            </a:r>
            <a:br>
              <a:rPr lang="it-IT" sz="3200" dirty="0" smtClean="0"/>
            </a:br>
            <a:r>
              <a:rPr lang="it-IT" sz="3200" dirty="0" smtClean="0"/>
              <a:t>(</a:t>
            </a:r>
            <a:r>
              <a:rPr lang="it-IT" sz="3200" dirty="0" err="1" smtClean="0"/>
              <a:t>Gaudin</a:t>
            </a:r>
            <a:r>
              <a:rPr lang="it-IT" sz="3200" dirty="0" smtClean="0"/>
              <a:t>, 2002)</a:t>
            </a:r>
            <a:endParaRPr lang="it-IT" sz="3100" dirty="0"/>
          </a:p>
        </p:txBody>
      </p:sp>
      <p:sp>
        <p:nvSpPr>
          <p:cNvPr id="4" name="Segnaposto testo 3"/>
          <p:cNvSpPr>
            <a:spLocks noGrp="1"/>
          </p:cNvSpPr>
          <p:nvPr>
            <p:ph type="body" sz="half" idx="2"/>
          </p:nvPr>
        </p:nvSpPr>
        <p:spPr/>
        <p:txBody>
          <a:bodyPr/>
          <a:lstStyle/>
          <a:p>
            <a:r>
              <a:rPr lang="it-IT" sz="2000" dirty="0"/>
              <a:t/>
            </a:r>
            <a:br>
              <a:rPr lang="it-IT" sz="2000" dirty="0"/>
            </a:br>
            <a:endParaRPr lang="it-IT" sz="2000" dirty="0" smtClean="0"/>
          </a:p>
        </p:txBody>
      </p:sp>
      <p:graphicFrame>
        <p:nvGraphicFramePr>
          <p:cNvPr id="5" name="Diagramma 4"/>
          <p:cNvGraphicFramePr/>
          <p:nvPr>
            <p:extLst>
              <p:ext uri="{D42A27DB-BD31-4B8C-83A1-F6EECF244321}">
                <p14:modId xmlns:p14="http://schemas.microsoft.com/office/powerpoint/2010/main" val="3373327160"/>
              </p:ext>
            </p:extLst>
          </p:nvPr>
        </p:nvGraphicFramePr>
        <p:xfrm>
          <a:off x="4491864" y="570653"/>
          <a:ext cx="69445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407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Metafore e paradigmi – l’esempio dello spazio urbano</a:t>
            </a:r>
            <a:endParaRPr lang="it-IT" dirty="0"/>
          </a:p>
        </p:txBody>
      </p:sp>
      <p:sp>
        <p:nvSpPr>
          <p:cNvPr id="3" name="Segnaposto contenuto 2"/>
          <p:cNvSpPr>
            <a:spLocks noGrp="1"/>
          </p:cNvSpPr>
          <p:nvPr>
            <p:ph sz="half" idx="1"/>
          </p:nvPr>
        </p:nvSpPr>
        <p:spPr/>
        <p:txBody>
          <a:bodyPr/>
          <a:lstStyle/>
          <a:p>
            <a:r>
              <a:rPr lang="it-IT" dirty="0" smtClean="0"/>
              <a:t>La città-organismo</a:t>
            </a:r>
          </a:p>
          <a:p>
            <a:r>
              <a:rPr lang="it-IT" dirty="0" smtClean="0"/>
              <a:t>- tradizione umanistico-rinascimentale</a:t>
            </a:r>
          </a:p>
          <a:p>
            <a:pPr lvl="1"/>
            <a:r>
              <a:rPr lang="it-IT" dirty="0" smtClean="0"/>
              <a:t>la città giardino</a:t>
            </a:r>
          </a:p>
          <a:p>
            <a:pPr lvl="1"/>
            <a:r>
              <a:rPr lang="it-IT" dirty="0"/>
              <a:t>l</a:t>
            </a:r>
            <a:r>
              <a:rPr lang="it-IT" dirty="0" smtClean="0"/>
              <a:t>a città arcipelago (</a:t>
            </a:r>
            <a:r>
              <a:rPr lang="it-IT" dirty="0" err="1" smtClean="0"/>
              <a:t>Ungers</a:t>
            </a:r>
            <a:r>
              <a:rPr lang="it-IT" dirty="0" smtClean="0"/>
              <a:t>)</a:t>
            </a:r>
          </a:p>
          <a:p>
            <a:pPr lvl="1"/>
            <a:r>
              <a:rPr lang="it-IT" dirty="0" smtClean="0"/>
              <a:t>l’evoluzionismo e la seleziona naturale (</a:t>
            </a:r>
            <a:r>
              <a:rPr lang="it-IT" dirty="0" err="1" smtClean="0"/>
              <a:t>Geddes</a:t>
            </a:r>
            <a:r>
              <a:rPr lang="it-IT" dirty="0" smtClean="0"/>
              <a:t>, 1915) – «luoghi sinaptici» (</a:t>
            </a:r>
            <a:r>
              <a:rPr lang="it-IT" dirty="0" err="1" smtClean="0"/>
              <a:t>Brunet</a:t>
            </a:r>
            <a:r>
              <a:rPr lang="it-IT" dirty="0" smtClean="0"/>
              <a:t>, 1990)</a:t>
            </a:r>
          </a:p>
          <a:p>
            <a:r>
              <a:rPr lang="it-IT" dirty="0" smtClean="0"/>
              <a:t> </a:t>
            </a:r>
          </a:p>
        </p:txBody>
      </p:sp>
      <p:sp>
        <p:nvSpPr>
          <p:cNvPr id="4" name="Segnaposto contenuto 3"/>
          <p:cNvSpPr>
            <a:spLocks noGrp="1"/>
          </p:cNvSpPr>
          <p:nvPr>
            <p:ph sz="half" idx="2"/>
          </p:nvPr>
        </p:nvSpPr>
        <p:spPr/>
        <p:txBody>
          <a:bodyPr/>
          <a:lstStyle/>
          <a:p>
            <a:r>
              <a:rPr lang="it-IT" dirty="0" smtClean="0"/>
              <a:t>La città-meccanismo</a:t>
            </a:r>
          </a:p>
          <a:p>
            <a:r>
              <a:rPr lang="it-IT" dirty="0" smtClean="0"/>
              <a:t>- tradizione modernista-industriale</a:t>
            </a:r>
          </a:p>
          <a:p>
            <a:pPr lvl="1"/>
            <a:r>
              <a:rPr lang="it-IT" dirty="0"/>
              <a:t>la </a:t>
            </a:r>
            <a:r>
              <a:rPr lang="it-IT" dirty="0" smtClean="0"/>
              <a:t>città «alveare» o </a:t>
            </a:r>
            <a:r>
              <a:rPr lang="it-IT" i="1" dirty="0" smtClean="0"/>
              <a:t>industria </a:t>
            </a:r>
            <a:r>
              <a:rPr lang="it-IT" dirty="0" smtClean="0"/>
              <a:t>(Le </a:t>
            </a:r>
            <a:r>
              <a:rPr lang="it-IT" dirty="0" err="1"/>
              <a:t>Corbusier</a:t>
            </a:r>
            <a:r>
              <a:rPr lang="it-IT" dirty="0" smtClean="0"/>
              <a:t>)	</a:t>
            </a:r>
          </a:p>
          <a:p>
            <a:pPr lvl="1"/>
            <a:endParaRPr lang="it-IT" dirty="0" smtClean="0"/>
          </a:p>
          <a:p>
            <a:pPr lvl="1"/>
            <a:endParaRPr lang="it-IT" dirty="0" smtClean="0"/>
          </a:p>
          <a:p>
            <a:pPr lvl="1"/>
            <a:endParaRPr lang="it-IT" dirty="0"/>
          </a:p>
        </p:txBody>
      </p:sp>
      <p:pic>
        <p:nvPicPr>
          <p:cNvPr id="1026" name="Picture 2" descr="Cell Structure, O. M. Un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023" y="4206430"/>
            <a:ext cx="1662664" cy="1662664"/>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097278" y="5869094"/>
            <a:ext cx="5264885" cy="461665"/>
          </a:xfrm>
          <a:prstGeom prst="rect">
            <a:avLst/>
          </a:prstGeom>
        </p:spPr>
        <p:txBody>
          <a:bodyPr wrap="square">
            <a:spAutoFit/>
          </a:bodyPr>
          <a:lstStyle/>
          <a:p>
            <a:r>
              <a:rPr lang="it-IT" sz="1200" dirty="0"/>
              <a:t>Oswald </a:t>
            </a:r>
            <a:r>
              <a:rPr lang="it-IT" sz="1200" dirty="0" err="1"/>
              <a:t>Mathias</a:t>
            </a:r>
            <a:r>
              <a:rPr lang="it-IT" sz="1200" dirty="0"/>
              <a:t> </a:t>
            </a:r>
            <a:r>
              <a:rPr lang="it-IT" sz="1200" dirty="0" err="1"/>
              <a:t>Ungers</a:t>
            </a:r>
            <a:r>
              <a:rPr lang="it-IT" sz="1200" dirty="0"/>
              <a:t>, </a:t>
            </a:r>
            <a:r>
              <a:rPr lang="it-IT" sz="1200" i="1" dirty="0"/>
              <a:t>Le città nelle città. Proposte della </a:t>
            </a:r>
            <a:r>
              <a:rPr lang="it-IT" sz="1200" i="1" dirty="0" err="1"/>
              <a:t>Sommer</a:t>
            </a:r>
            <a:r>
              <a:rPr lang="it-IT" sz="1200" i="1" dirty="0"/>
              <a:t> Akademie per Berlino</a:t>
            </a:r>
            <a:r>
              <a:rPr lang="it-IT" sz="1200" dirty="0"/>
              <a:t>, in «Lotus» n°19 / giugno 1978</a:t>
            </a:r>
          </a:p>
        </p:txBody>
      </p:sp>
      <p:pic>
        <p:nvPicPr>
          <p:cNvPr id="7" name="Immagine 6"/>
          <p:cNvPicPr/>
          <p:nvPr/>
        </p:nvPicPr>
        <p:blipFill rotWithShape="1">
          <a:blip r:embed="rId3"/>
          <a:srcRect l="35796" t="65326" r="17514" b="11423"/>
          <a:stretch/>
        </p:blipFill>
        <p:spPr bwMode="auto">
          <a:xfrm>
            <a:off x="6496050" y="4036460"/>
            <a:ext cx="4659630" cy="1424181"/>
          </a:xfrm>
          <a:prstGeom prst="rect">
            <a:avLst/>
          </a:prstGeom>
          <a:ln>
            <a:noFill/>
          </a:ln>
          <a:extLst>
            <a:ext uri="{53640926-AAD7-44D8-BBD7-CCE9431645EC}">
              <a14:shadowObscured xmlns:a14="http://schemas.microsoft.com/office/drawing/2010/main"/>
            </a:ext>
          </a:extLst>
        </p:spPr>
      </p:pic>
      <p:sp>
        <p:nvSpPr>
          <p:cNvPr id="8" name="Rettangolo 7"/>
          <p:cNvSpPr/>
          <p:nvPr/>
        </p:nvSpPr>
        <p:spPr>
          <a:xfrm>
            <a:off x="6927115" y="5326641"/>
            <a:ext cx="5264885" cy="276999"/>
          </a:xfrm>
          <a:prstGeom prst="rect">
            <a:avLst/>
          </a:prstGeom>
        </p:spPr>
        <p:txBody>
          <a:bodyPr wrap="square">
            <a:spAutoFit/>
          </a:bodyPr>
          <a:lstStyle/>
          <a:p>
            <a:r>
              <a:rPr lang="it-IT" sz="1200" dirty="0" smtClean="0"/>
              <a:t>Le </a:t>
            </a:r>
            <a:r>
              <a:rPr lang="it-IT" sz="1200" dirty="0" err="1" smtClean="0"/>
              <a:t>Corbusier</a:t>
            </a:r>
            <a:r>
              <a:rPr lang="it-IT" sz="1200" dirty="0" smtClean="0"/>
              <a:t>, </a:t>
            </a:r>
            <a:r>
              <a:rPr lang="it-IT" sz="1200" i="1" dirty="0" smtClean="0"/>
              <a:t>Urbanistica</a:t>
            </a:r>
            <a:r>
              <a:rPr lang="it-IT" sz="1200" dirty="0" smtClean="0"/>
              <a:t>, 1925</a:t>
            </a:r>
            <a:endParaRPr lang="it-IT" sz="1200" dirty="0"/>
          </a:p>
        </p:txBody>
      </p:sp>
    </p:spTree>
    <p:extLst>
      <p:ext uri="{BB962C8B-B14F-4D97-AF65-F5344CB8AC3E}">
        <p14:creationId xmlns:p14="http://schemas.microsoft.com/office/powerpoint/2010/main" val="302004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città post-moderna</a:t>
            </a:r>
            <a:endParaRPr lang="it-IT" dirty="0"/>
          </a:p>
        </p:txBody>
      </p:sp>
      <p:sp>
        <p:nvSpPr>
          <p:cNvPr id="3" name="Segnaposto contenuto 2"/>
          <p:cNvSpPr>
            <a:spLocks noGrp="1"/>
          </p:cNvSpPr>
          <p:nvPr>
            <p:ph sz="half" idx="1"/>
          </p:nvPr>
        </p:nvSpPr>
        <p:spPr>
          <a:xfrm>
            <a:off x="1097278" y="1845734"/>
            <a:ext cx="5457617" cy="4023360"/>
          </a:xfrm>
        </p:spPr>
        <p:txBody>
          <a:bodyPr>
            <a:noAutofit/>
          </a:bodyPr>
          <a:lstStyle/>
          <a:p>
            <a:r>
              <a:rPr lang="it-IT" sz="1400" dirty="0" smtClean="0"/>
              <a:t>- La città testo o </a:t>
            </a:r>
            <a:r>
              <a:rPr lang="it-IT" sz="1400" i="1" dirty="0" smtClean="0"/>
              <a:t>palinsesto </a:t>
            </a:r>
            <a:r>
              <a:rPr lang="it-IT" sz="1400" dirty="0" smtClean="0"/>
              <a:t>(</a:t>
            </a:r>
            <a:r>
              <a:rPr lang="it-IT" sz="1400" dirty="0" err="1" smtClean="0"/>
              <a:t>Barthes</a:t>
            </a:r>
            <a:r>
              <a:rPr lang="it-IT" sz="1400" dirty="0" smtClean="0"/>
              <a:t>, </a:t>
            </a:r>
            <a:r>
              <a:rPr lang="it-IT" sz="1400" i="1" dirty="0" smtClean="0"/>
              <a:t>Semiologia y urbanismo</a:t>
            </a:r>
            <a:r>
              <a:rPr lang="it-IT" sz="1400" dirty="0" smtClean="0"/>
              <a:t>, 1997)</a:t>
            </a:r>
          </a:p>
          <a:p>
            <a:r>
              <a:rPr lang="it-IT" sz="1400" dirty="0" smtClean="0"/>
              <a:t>- </a:t>
            </a:r>
            <a:r>
              <a:rPr lang="it-IT" sz="1400" dirty="0"/>
              <a:t>L</a:t>
            </a:r>
            <a:r>
              <a:rPr lang="it-IT" sz="1400" dirty="0" smtClean="0"/>
              <a:t>a città </a:t>
            </a:r>
            <a:r>
              <a:rPr lang="it-IT" sz="1400" i="1" dirty="0" smtClean="0"/>
              <a:t>ipertesto </a:t>
            </a:r>
            <a:r>
              <a:rPr lang="it-IT" sz="1400" dirty="0" smtClean="0"/>
              <a:t>– la città – metafore della città </a:t>
            </a:r>
            <a:r>
              <a:rPr lang="it-IT" sz="1400" i="1" dirty="0" smtClean="0"/>
              <a:t>fluida, diffusa, liquida </a:t>
            </a:r>
            <a:r>
              <a:rPr lang="it-IT" sz="1400" dirty="0" smtClean="0"/>
              <a:t>(influenza post-strutturalista)</a:t>
            </a:r>
          </a:p>
          <a:p>
            <a:endParaRPr lang="it-IT" sz="1400" dirty="0" smtClean="0"/>
          </a:p>
          <a:p>
            <a:endParaRPr lang="it-IT" sz="1400" dirty="0"/>
          </a:p>
          <a:p>
            <a:endParaRPr lang="it-IT" sz="1400" dirty="0"/>
          </a:p>
          <a:p>
            <a:endParaRPr lang="it-IT" sz="1400" dirty="0" smtClean="0"/>
          </a:p>
          <a:p>
            <a:endParaRPr lang="it-IT" sz="1400" dirty="0"/>
          </a:p>
          <a:p>
            <a:r>
              <a:rPr lang="it-IT" sz="1400" dirty="0" smtClean="0"/>
              <a:t>- La città è un </a:t>
            </a:r>
            <a:r>
              <a:rPr lang="it-IT" sz="1400" i="1" dirty="0" smtClean="0"/>
              <a:t>tessuto </a:t>
            </a:r>
            <a:r>
              <a:rPr lang="it-IT" sz="1400" dirty="0" smtClean="0"/>
              <a:t>(Renzo Piano, il </a:t>
            </a:r>
            <a:r>
              <a:rPr lang="it-IT" sz="1400" i="1" dirty="0" smtClean="0"/>
              <a:t>rammendo – </a:t>
            </a:r>
            <a:r>
              <a:rPr lang="it-IT" sz="1400" dirty="0" smtClean="0"/>
              <a:t>2014)</a:t>
            </a:r>
          </a:p>
          <a:p>
            <a:r>
              <a:rPr lang="it-IT" sz="1400" i="1" dirty="0" smtClean="0"/>
              <a:t>- </a:t>
            </a:r>
            <a:r>
              <a:rPr lang="it-IT" sz="1400" dirty="0" smtClean="0"/>
              <a:t>La città è un organismo </a:t>
            </a:r>
            <a:r>
              <a:rPr lang="it-IT" sz="1400" i="1" dirty="0" smtClean="0"/>
              <a:t>intelligente</a:t>
            </a:r>
            <a:r>
              <a:rPr lang="it-IT" sz="1400" dirty="0" smtClean="0"/>
              <a:t> – la </a:t>
            </a:r>
            <a:r>
              <a:rPr lang="it-IT" sz="1400" i="1" dirty="0" err="1" smtClean="0"/>
              <a:t>smart</a:t>
            </a:r>
            <a:r>
              <a:rPr lang="it-IT" sz="1400" i="1" dirty="0" smtClean="0"/>
              <a:t> city</a:t>
            </a:r>
            <a:r>
              <a:rPr lang="it-IT" sz="1400" dirty="0" smtClean="0"/>
              <a:t>, ma anche metafore biologiche avanzate (</a:t>
            </a:r>
            <a:r>
              <a:rPr lang="it-IT" sz="1400" i="1" dirty="0" smtClean="0"/>
              <a:t>animate </a:t>
            </a:r>
            <a:r>
              <a:rPr lang="it-IT" sz="1400" i="1" dirty="0" err="1" smtClean="0"/>
              <a:t>form</a:t>
            </a:r>
            <a:r>
              <a:rPr lang="it-IT" sz="1400" dirty="0" smtClean="0"/>
              <a:t>, Lynn, 2011)</a:t>
            </a:r>
            <a:endParaRPr lang="it-IT" sz="1400" i="1" dirty="0" smtClean="0"/>
          </a:p>
          <a:p>
            <a:endParaRPr lang="it-IT" sz="1400" dirty="0"/>
          </a:p>
        </p:txBody>
      </p:sp>
      <p:graphicFrame>
        <p:nvGraphicFramePr>
          <p:cNvPr id="5" name="Segnaposto contenuto 4"/>
          <p:cNvGraphicFramePr>
            <a:graphicFrameLocks noGrp="1"/>
          </p:cNvGraphicFramePr>
          <p:nvPr>
            <p:ph sz="half" idx="2"/>
            <p:extLst>
              <p:ext uri="{D42A27DB-BD31-4B8C-83A1-F6EECF244321}">
                <p14:modId xmlns:p14="http://schemas.microsoft.com/office/powerpoint/2010/main" val="3237141565"/>
              </p:ext>
            </p:extLst>
          </p:nvPr>
        </p:nvGraphicFramePr>
        <p:xfrm>
          <a:off x="6928382" y="1846264"/>
          <a:ext cx="4920181" cy="2751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magine 6"/>
          <p:cNvPicPr>
            <a:picLocks noChangeAspect="1"/>
          </p:cNvPicPr>
          <p:nvPr/>
        </p:nvPicPr>
        <p:blipFill rotWithShape="1">
          <a:blip r:embed="rId7"/>
          <a:srcRect l="38485" t="18794" r="39541" b="51276"/>
          <a:stretch/>
        </p:blipFill>
        <p:spPr>
          <a:xfrm>
            <a:off x="723791" y="3095167"/>
            <a:ext cx="1660635" cy="1271657"/>
          </a:xfrm>
          <a:prstGeom prst="rect">
            <a:avLst/>
          </a:prstGeom>
        </p:spPr>
      </p:pic>
      <p:pic>
        <p:nvPicPr>
          <p:cNvPr id="9" name="Immagine 8"/>
          <p:cNvPicPr>
            <a:picLocks noChangeAspect="1"/>
          </p:cNvPicPr>
          <p:nvPr/>
        </p:nvPicPr>
        <p:blipFill rotWithShape="1">
          <a:blip r:embed="rId8"/>
          <a:srcRect l="36802" t="18794" r="37958" b="49339"/>
          <a:stretch/>
        </p:blipFill>
        <p:spPr>
          <a:xfrm>
            <a:off x="2530509" y="3095167"/>
            <a:ext cx="1857874" cy="1318726"/>
          </a:xfrm>
          <a:prstGeom prst="rect">
            <a:avLst/>
          </a:prstGeom>
        </p:spPr>
      </p:pic>
      <p:pic>
        <p:nvPicPr>
          <p:cNvPr id="3076" name="Picture 4" descr="http://design.rootiers.it/tecniche2012/sites/default/files/users/izabela_sz/greg%20lynn%20WTC%20redesig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4466" y="3118701"/>
            <a:ext cx="2020429" cy="12716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lur Build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0807" y="4586210"/>
            <a:ext cx="2897746" cy="1689938"/>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10206507" y="4790621"/>
            <a:ext cx="1584101" cy="1015663"/>
          </a:xfrm>
          <a:prstGeom prst="rect">
            <a:avLst/>
          </a:prstGeom>
          <a:noFill/>
        </p:spPr>
        <p:txBody>
          <a:bodyPr wrap="square" rtlCol="0">
            <a:spAutoFit/>
          </a:bodyPr>
          <a:lstStyle/>
          <a:p>
            <a:r>
              <a:rPr lang="it-IT" sz="1200" dirty="0" smtClean="0"/>
              <a:t>The </a:t>
            </a:r>
            <a:r>
              <a:rPr lang="it-IT" sz="1200" i="1" dirty="0" err="1" smtClean="0"/>
              <a:t>Cloud</a:t>
            </a:r>
            <a:r>
              <a:rPr lang="it-IT" sz="1200" i="1" dirty="0" smtClean="0"/>
              <a:t> building </a:t>
            </a:r>
            <a:r>
              <a:rPr lang="it-IT" sz="1200" dirty="0" smtClean="0"/>
              <a:t>( </a:t>
            </a:r>
            <a:r>
              <a:rPr lang="it-IT" sz="1200" dirty="0" err="1" smtClean="0"/>
              <a:t>Diller</a:t>
            </a:r>
            <a:r>
              <a:rPr lang="it-IT" sz="1200" dirty="0" smtClean="0"/>
              <a:t> &amp; </a:t>
            </a:r>
            <a:r>
              <a:rPr lang="it-IT" sz="1200" dirty="0" err="1" smtClean="0"/>
              <a:t>Scofidio</a:t>
            </a:r>
            <a:r>
              <a:rPr lang="it-IT" sz="1200" dirty="0" smtClean="0"/>
              <a:t>, 2002)</a:t>
            </a:r>
          </a:p>
          <a:p>
            <a:r>
              <a:rPr lang="it-IT" sz="1200" b="1" dirty="0" smtClean="0"/>
              <a:t>L’architettura come interfaccia</a:t>
            </a:r>
            <a:endParaRPr lang="it-IT" sz="1200" b="1" u="sng" dirty="0"/>
          </a:p>
        </p:txBody>
      </p:sp>
    </p:spTree>
    <p:extLst>
      <p:ext uri="{BB962C8B-B14F-4D97-AF65-F5344CB8AC3E}">
        <p14:creationId xmlns:p14="http://schemas.microsoft.com/office/powerpoint/2010/main" val="419394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Disponibilità</a:t>
            </a:r>
            <a:endParaRPr lang="it-IT" dirty="0"/>
          </a:p>
        </p:txBody>
      </p:sp>
      <p:sp>
        <p:nvSpPr>
          <p:cNvPr id="3" name="Segnaposto contenuto 2"/>
          <p:cNvSpPr>
            <a:spLocks noGrp="1"/>
          </p:cNvSpPr>
          <p:nvPr>
            <p:ph idx="1"/>
          </p:nvPr>
        </p:nvSpPr>
        <p:spPr/>
        <p:txBody>
          <a:bodyPr/>
          <a:lstStyle/>
          <a:p>
            <a:pPr algn="just"/>
            <a:endParaRPr lang="fr-FR" dirty="0" smtClean="0"/>
          </a:p>
          <a:p>
            <a:pPr algn="just"/>
            <a:endParaRPr lang="fr-FR" dirty="0"/>
          </a:p>
          <a:p>
            <a:pPr algn="just"/>
            <a:r>
              <a:rPr lang="fr-FR" dirty="0" smtClean="0"/>
              <a:t>Une </a:t>
            </a:r>
            <a:r>
              <a:rPr lang="fr-FR" dirty="0"/>
              <a:t>première métaphore utilisée par François Jacob, qui a eu beaucoup de succès sans pour autant soulever une quelconque critique, tellement elle semblait « évidente », est celle de la bande magnétique pour désigner l’ARN messager, et de la tête de lecture pour désigner le ribosome. […] Elle renvoyait à un appareil, le magnétophone, dont l’usage était alors en plein développement et dont le principe de fonctionnement, la lecture de la bande magnétique, était directement visible par l’utilisateur. </a:t>
            </a:r>
            <a:r>
              <a:rPr lang="fr-FR" b="1" dirty="0"/>
              <a:t>Cette métaphore perdit peu à peu de sa valeur et de son usage, au fur et à mesure que l’idée que les ribosomes n’étaient que les établis sur lequel les protéines étaient fabriquées s’imposait et ne soulevait plus d’oppositions, et qu’apparaissaient d’autres dispositifs d’enregistrement et de restitution de la voix</a:t>
            </a:r>
            <a:r>
              <a:rPr lang="fr-FR" dirty="0"/>
              <a:t> (</a:t>
            </a:r>
            <a:r>
              <a:rPr lang="fr-FR" dirty="0" err="1"/>
              <a:t>Morange</a:t>
            </a:r>
            <a:r>
              <a:rPr lang="fr-FR" dirty="0"/>
              <a:t>, 2002 : 58, c’est nous qui soulignons)</a:t>
            </a:r>
            <a:endParaRPr lang="it-IT" dirty="0"/>
          </a:p>
          <a:p>
            <a:endParaRPr lang="it-IT" dirty="0"/>
          </a:p>
        </p:txBody>
      </p:sp>
    </p:spTree>
    <p:extLst>
      <p:ext uri="{BB962C8B-B14F-4D97-AF65-F5344CB8AC3E}">
        <p14:creationId xmlns:p14="http://schemas.microsoft.com/office/powerpoint/2010/main" val="1925055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Opportunità</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498468361"/>
              </p:ext>
            </p:extLst>
          </p:nvPr>
        </p:nvGraphicFramePr>
        <p:xfrm>
          <a:off x="4481849" y="1262131"/>
          <a:ext cx="7272270" cy="4658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testo 3"/>
          <p:cNvSpPr>
            <a:spLocks noGrp="1"/>
          </p:cNvSpPr>
          <p:nvPr>
            <p:ph type="body" sz="half" idx="2"/>
          </p:nvPr>
        </p:nvSpPr>
        <p:spPr/>
        <p:txBody>
          <a:bodyPr/>
          <a:lstStyle/>
          <a:p>
            <a:endParaRPr lang="fr-FR" dirty="0" smtClean="0"/>
          </a:p>
          <a:p>
            <a:endParaRPr lang="fr-FR" dirty="0"/>
          </a:p>
          <a:p>
            <a:r>
              <a:rPr lang="fr-FR" i="1" dirty="0" smtClean="0"/>
              <a:t>Le </a:t>
            </a:r>
            <a:r>
              <a:rPr lang="fr-FR" i="1" dirty="0"/>
              <a:t>contexte culturel français était sans doute propice à un tel approfondissement avec, en particulier, </a:t>
            </a:r>
            <a:r>
              <a:rPr lang="fr-FR" b="1" i="1" dirty="0"/>
              <a:t>le poids de l’école structuraliste française </a:t>
            </a:r>
            <a:r>
              <a:rPr lang="fr-FR" i="1" dirty="0"/>
              <a:t>et de l’œuvre de Claude Lévi-Strauss </a:t>
            </a:r>
            <a:r>
              <a:rPr lang="fr-FR" dirty="0"/>
              <a:t>(</a:t>
            </a:r>
            <a:r>
              <a:rPr lang="fr-FR" dirty="0" err="1"/>
              <a:t>Morange</a:t>
            </a:r>
            <a:r>
              <a:rPr lang="fr-FR" dirty="0"/>
              <a:t>, 2002 : 58, c’est nous qui soulignons)    </a:t>
            </a:r>
            <a:endParaRPr lang="it-IT" dirty="0"/>
          </a:p>
          <a:p>
            <a:endParaRPr lang="it-IT" dirty="0"/>
          </a:p>
        </p:txBody>
      </p:sp>
    </p:spTree>
    <p:extLst>
      <p:ext uri="{BB962C8B-B14F-4D97-AF65-F5344CB8AC3E}">
        <p14:creationId xmlns:p14="http://schemas.microsoft.com/office/powerpoint/2010/main" val="3778762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97280" y="-226734"/>
            <a:ext cx="6243678" cy="1930958"/>
          </a:xfrm>
        </p:spPr>
        <p:txBody>
          <a:bodyPr>
            <a:normAutofit/>
          </a:bodyPr>
          <a:lstStyle/>
          <a:p>
            <a:r>
              <a:rPr lang="it-IT" sz="4000" i="1" dirty="0" smtClean="0"/>
              <a:t>Definizione di metafora terminologica</a:t>
            </a:r>
            <a:endParaRPr lang="it-IT" sz="4000" dirty="0"/>
          </a:p>
        </p:txBody>
      </p:sp>
      <p:sp>
        <p:nvSpPr>
          <p:cNvPr id="3" name="Segnaposto contenuto 2"/>
          <p:cNvSpPr>
            <a:spLocks noGrp="1"/>
          </p:cNvSpPr>
          <p:nvPr>
            <p:ph sz="half" idx="1"/>
          </p:nvPr>
        </p:nvSpPr>
        <p:spPr/>
        <p:txBody>
          <a:bodyPr>
            <a:normAutofit/>
          </a:bodyPr>
          <a:lstStyle/>
          <a:p>
            <a:endParaRPr lang="en-GB" dirty="0" smtClean="0"/>
          </a:p>
          <a:p>
            <a:endParaRPr lang="en-GB" dirty="0" smtClean="0"/>
          </a:p>
          <a:p>
            <a:endParaRPr lang="en-GB" dirty="0"/>
          </a:p>
        </p:txBody>
      </p:sp>
      <p:graphicFrame>
        <p:nvGraphicFramePr>
          <p:cNvPr id="11" name="Segnaposto contenuto 10"/>
          <p:cNvGraphicFramePr>
            <a:graphicFrameLocks noGrp="1"/>
          </p:cNvGraphicFramePr>
          <p:nvPr>
            <p:ph sz="half" idx="2"/>
            <p:extLst>
              <p:ext uri="{D42A27DB-BD31-4B8C-83A1-F6EECF244321}">
                <p14:modId xmlns:p14="http://schemas.microsoft.com/office/powerpoint/2010/main" val="1105695482"/>
              </p:ext>
            </p:extLst>
          </p:nvPr>
        </p:nvGraphicFramePr>
        <p:xfrm>
          <a:off x="566670" y="1845735"/>
          <a:ext cx="11487955" cy="4361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umetto 2 1"/>
          <p:cNvSpPr/>
          <p:nvPr/>
        </p:nvSpPr>
        <p:spPr>
          <a:xfrm>
            <a:off x="7173531" y="489397"/>
            <a:ext cx="2434107" cy="1004552"/>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i="1" dirty="0" smtClean="0"/>
              <a:t>La teoria delle stringhe…</a:t>
            </a:r>
          </a:p>
        </p:txBody>
      </p:sp>
      <p:sp>
        <p:nvSpPr>
          <p:cNvPr id="5" name="Fumetto 2 4"/>
          <p:cNvSpPr/>
          <p:nvPr/>
        </p:nvSpPr>
        <p:spPr>
          <a:xfrm>
            <a:off x="10045521" y="940157"/>
            <a:ext cx="1712890" cy="1107583"/>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i="1" dirty="0" smtClean="0"/>
              <a:t>Un pacco di </a:t>
            </a:r>
            <a:r>
              <a:rPr lang="it-IT" i="1" dirty="0" err="1" smtClean="0"/>
              <a:t>paternoster</a:t>
            </a:r>
            <a:r>
              <a:rPr lang="it-IT" i="1" dirty="0" smtClean="0"/>
              <a:t>…</a:t>
            </a:r>
            <a:endParaRPr lang="it-IT" i="1" dirty="0"/>
          </a:p>
        </p:txBody>
      </p:sp>
      <p:sp>
        <p:nvSpPr>
          <p:cNvPr id="8" name="Fumetto 2 7"/>
          <p:cNvSpPr/>
          <p:nvPr/>
        </p:nvSpPr>
        <p:spPr>
          <a:xfrm>
            <a:off x="7856113" y="1845734"/>
            <a:ext cx="1983346" cy="897466"/>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i="1" dirty="0" smtClean="0"/>
              <a:t>L’economia è un meccanismo…</a:t>
            </a:r>
            <a:endParaRPr lang="it-IT" i="1" dirty="0"/>
          </a:p>
        </p:txBody>
      </p:sp>
    </p:spTree>
    <p:extLst>
      <p:ext uri="{BB962C8B-B14F-4D97-AF65-F5344CB8AC3E}">
        <p14:creationId xmlns:p14="http://schemas.microsoft.com/office/powerpoint/2010/main" val="13594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lstStyle/>
          <a:p>
            <a:r>
              <a:rPr lang="it-IT" dirty="0" smtClean="0"/>
              <a:t>Metafore, paradigmi e ideologie</a:t>
            </a:r>
            <a:endParaRPr lang="it-IT" dirty="0"/>
          </a:p>
        </p:txBody>
      </p:sp>
      <p:graphicFrame>
        <p:nvGraphicFramePr>
          <p:cNvPr id="5" name="Segnaposto contenuto 6"/>
          <p:cNvGraphicFramePr>
            <a:graphicFrameLocks/>
          </p:cNvGraphicFramePr>
          <p:nvPr>
            <p:extLst/>
          </p:nvPr>
        </p:nvGraphicFramePr>
        <p:xfrm>
          <a:off x="1244871" y="1846263"/>
          <a:ext cx="9762584"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867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t>Universalità e traducibilità delle metafore terminologiche</a:t>
            </a:r>
            <a:endParaRPr lang="it-IT" sz="4000" dirty="0"/>
          </a:p>
        </p:txBody>
      </p:sp>
      <p:sp>
        <p:nvSpPr>
          <p:cNvPr id="3" name="Segnaposto contenuto 2"/>
          <p:cNvSpPr>
            <a:spLocks noGrp="1"/>
          </p:cNvSpPr>
          <p:nvPr>
            <p:ph idx="1"/>
          </p:nvPr>
        </p:nvSpPr>
        <p:spPr>
          <a:xfrm>
            <a:off x="5615188" y="1845734"/>
            <a:ext cx="5540491" cy="4023360"/>
          </a:xfrm>
        </p:spPr>
        <p:txBody>
          <a:bodyPr>
            <a:normAutofit fontScale="92500"/>
          </a:bodyPr>
          <a:lstStyle/>
          <a:p>
            <a:pPr lvl="2"/>
            <a:r>
              <a:rPr lang="en-US" sz="2800" i="1" dirty="0" smtClean="0">
                <a:latin typeface="+mj-lt"/>
              </a:rPr>
              <a:t>By </a:t>
            </a:r>
            <a:r>
              <a:rPr lang="en-US" sz="2800" i="1" dirty="0">
                <a:latin typeface="+mj-lt"/>
              </a:rPr>
              <a:t>secondary term formation, Sager is alluding to the way concepts conceived and named in one language are named in another language. “Secondary term formation occurs when a new term is created for a known concept […] as a result of knowledge transfer to another linguistic community”</a:t>
            </a:r>
            <a:r>
              <a:rPr lang="en-US" sz="2800" dirty="0">
                <a:latin typeface="+mj-lt"/>
              </a:rPr>
              <a:t> (Sager 1990 : 80, </a:t>
            </a:r>
            <a:r>
              <a:rPr lang="en-US" sz="2800" dirty="0" smtClean="0">
                <a:latin typeface="+mj-lt"/>
              </a:rPr>
              <a:t>cit. in </a:t>
            </a:r>
            <a:r>
              <a:rPr lang="en-US" sz="2800" dirty="0" err="1" smtClean="0">
                <a:latin typeface="+mj-lt"/>
              </a:rPr>
              <a:t>Humbley</a:t>
            </a:r>
            <a:r>
              <a:rPr lang="en-US" sz="2800" dirty="0">
                <a:latin typeface="+mj-lt"/>
              </a:rPr>
              <a:t>, in </a:t>
            </a:r>
            <a:r>
              <a:rPr lang="en-US" sz="2800" dirty="0" err="1">
                <a:latin typeface="+mj-lt"/>
              </a:rPr>
              <a:t>Cortès</a:t>
            </a:r>
            <a:r>
              <a:rPr lang="en-US" sz="2800" dirty="0">
                <a:latin typeface="+mj-lt"/>
              </a:rPr>
              <a:t>, 2003)</a:t>
            </a:r>
            <a:endParaRPr lang="it-IT" sz="2800" dirty="0">
              <a:latin typeface="+mj-lt"/>
            </a:endParaRPr>
          </a:p>
          <a:p>
            <a:pPr lvl="2"/>
            <a:endParaRPr lang="it-IT" dirty="0">
              <a:latin typeface="Tempus Sans ITC" panose="04020404030D07020202" pitchFamily="82" charset="0"/>
            </a:endParaRPr>
          </a:p>
          <a:p>
            <a:endParaRPr lang="it-IT" dirty="0"/>
          </a:p>
        </p:txBody>
      </p:sp>
      <p:pic>
        <p:nvPicPr>
          <p:cNvPr id="4" name="Immagine 3"/>
          <p:cNvPicPr/>
          <p:nvPr/>
        </p:nvPicPr>
        <p:blipFill rotWithShape="1">
          <a:blip r:embed="rId2"/>
          <a:srcRect l="13073" t="43181" r="30276" b="34121"/>
          <a:stretch/>
        </p:blipFill>
        <p:spPr bwMode="auto">
          <a:xfrm>
            <a:off x="0" y="1924939"/>
            <a:ext cx="6168980" cy="1824744"/>
          </a:xfrm>
          <a:prstGeom prst="rect">
            <a:avLst/>
          </a:prstGeom>
          <a:ln>
            <a:noFill/>
          </a:ln>
          <a:extLst>
            <a:ext uri="{53640926-AAD7-44D8-BBD7-CCE9431645EC}">
              <a14:shadowObscured xmlns:a14="http://schemas.microsoft.com/office/drawing/2010/main"/>
            </a:ext>
          </a:extLst>
        </p:spPr>
      </p:pic>
      <p:pic>
        <p:nvPicPr>
          <p:cNvPr id="5" name="Immagine 4"/>
          <p:cNvPicPr/>
          <p:nvPr/>
        </p:nvPicPr>
        <p:blipFill rotWithShape="1">
          <a:blip r:embed="rId3"/>
          <a:srcRect l="14785" t="66710" r="28875" b="18620"/>
          <a:stretch/>
        </p:blipFill>
        <p:spPr bwMode="auto">
          <a:xfrm>
            <a:off x="180304" y="3937263"/>
            <a:ext cx="5808373" cy="12878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7771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teoria delle corde – </a:t>
            </a:r>
            <a:r>
              <a:rPr lang="it-IT" i="1" dirty="0" smtClean="0"/>
              <a:t>The </a:t>
            </a:r>
            <a:r>
              <a:rPr lang="it-IT" i="1" dirty="0" err="1" smtClean="0"/>
              <a:t>string</a:t>
            </a:r>
            <a:r>
              <a:rPr lang="it-IT" i="1" dirty="0" smtClean="0"/>
              <a:t> </a:t>
            </a:r>
            <a:r>
              <a:rPr lang="it-IT" i="1" dirty="0" err="1" smtClean="0"/>
              <a:t>theory</a:t>
            </a:r>
            <a:r>
              <a:rPr lang="it-IT" dirty="0" smtClean="0"/>
              <a:t> – La teoria delle stringhe…</a:t>
            </a:r>
            <a:endParaRPr lang="it-IT" dirty="0"/>
          </a:p>
        </p:txBody>
      </p:sp>
      <p:graphicFrame>
        <p:nvGraphicFramePr>
          <p:cNvPr id="4" name="Diagramma 3"/>
          <p:cNvGraphicFramePr/>
          <p:nvPr>
            <p:extLst>
              <p:ext uri="{D42A27DB-BD31-4B8C-83A1-F6EECF244321}">
                <p14:modId xmlns:p14="http://schemas.microsoft.com/office/powerpoint/2010/main" val="374164570"/>
              </p:ext>
            </p:extLst>
          </p:nvPr>
        </p:nvGraphicFramePr>
        <p:xfrm>
          <a:off x="2521397" y="2106812"/>
          <a:ext cx="6506693" cy="3662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492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nvPr>
        </p:nvGraphicFramePr>
        <p:xfrm>
          <a:off x="1097280" y="1737360"/>
          <a:ext cx="4883955" cy="2139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p:cNvGraphicFramePr/>
          <p:nvPr>
            <p:extLst/>
          </p:nvPr>
        </p:nvGraphicFramePr>
        <p:xfrm>
          <a:off x="1097280" y="3306437"/>
          <a:ext cx="4883955" cy="21391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ma 6"/>
          <p:cNvGraphicFramePr/>
          <p:nvPr>
            <p:extLst/>
          </p:nvPr>
        </p:nvGraphicFramePr>
        <p:xfrm>
          <a:off x="6178997" y="1761830"/>
          <a:ext cx="4883955" cy="213918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ma 11"/>
          <p:cNvGraphicFramePr/>
          <p:nvPr>
            <p:extLst/>
          </p:nvPr>
        </p:nvGraphicFramePr>
        <p:xfrm>
          <a:off x="6271725" y="3254921"/>
          <a:ext cx="4883955" cy="213918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Diagramma 12"/>
          <p:cNvGraphicFramePr/>
          <p:nvPr>
            <p:extLst/>
          </p:nvPr>
        </p:nvGraphicFramePr>
        <p:xfrm>
          <a:off x="3709544" y="4594324"/>
          <a:ext cx="4883955" cy="213918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28956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6" grpId="0">
        <p:bldAsOne/>
      </p:bldGraphic>
      <p:bldGraphic spid="7" grpId="0">
        <p:bldAsOne/>
      </p:bldGraphic>
      <p:bldGraphic spid="12" grpId="0">
        <p:bldAsOne/>
      </p:bldGraphic>
      <p:bldGraphic spid="1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extLst>
              <a:ext uri="{28A0092B-C50C-407E-A947-70E740481C1C}">
                <a14:useLocalDpi xmlns:a14="http://schemas.microsoft.com/office/drawing/2010/main" val="0"/>
              </a:ext>
            </a:extLst>
          </a:blip>
          <a:srcRect/>
          <a:stretch>
            <a:fillRect/>
          </a:stretch>
        </p:blipFill>
        <p:spPr bwMode="auto">
          <a:xfrm>
            <a:off x="1045764" y="1170690"/>
            <a:ext cx="10058400" cy="4277074"/>
          </a:xfrm>
          <a:prstGeom prst="rect">
            <a:avLst/>
          </a:prstGeom>
          <a:noFill/>
          <a:ln>
            <a:solidFill>
              <a:schemeClr val="tx1"/>
            </a:solidFill>
          </a:ln>
        </p:spPr>
      </p:pic>
      <p:sp>
        <p:nvSpPr>
          <p:cNvPr id="4" name="CasellaDiTesto 3"/>
          <p:cNvSpPr txBox="1"/>
          <p:nvPr/>
        </p:nvSpPr>
        <p:spPr>
          <a:xfrm>
            <a:off x="8538693" y="5692462"/>
            <a:ext cx="2565471" cy="369332"/>
          </a:xfrm>
          <a:prstGeom prst="rect">
            <a:avLst/>
          </a:prstGeom>
          <a:noFill/>
        </p:spPr>
        <p:txBody>
          <a:bodyPr wrap="square" rtlCol="0">
            <a:spAutoFit/>
          </a:bodyPr>
          <a:lstStyle/>
          <a:p>
            <a:r>
              <a:rPr lang="it-IT" dirty="0" smtClean="0"/>
              <a:t>Arrighetti, 2009</a:t>
            </a:r>
            <a:endParaRPr lang="it-IT" dirty="0"/>
          </a:p>
        </p:txBody>
      </p:sp>
    </p:spTree>
    <p:extLst>
      <p:ext uri="{BB962C8B-B14F-4D97-AF65-F5344CB8AC3E}">
        <p14:creationId xmlns:p14="http://schemas.microsoft.com/office/powerpoint/2010/main" val="2264286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egnaposto contenuto 4">
            <a:extLst>
              <a:ext uri="{FF2B5EF4-FFF2-40B4-BE49-F238E27FC236}">
                <a16:creationId xmlns="" xmlns:a16="http://schemas.microsoft.com/office/drawing/2014/main" id="{8928CB0B-A24E-4247-AF93-3AFA4BFBE1F9}"/>
              </a:ext>
            </a:extLst>
          </p:cNvPr>
          <p:cNvGraphicFramePr>
            <a:graphicFrameLocks/>
          </p:cNvGraphicFramePr>
          <p:nvPr>
            <p:extLst>
              <p:ext uri="{D42A27DB-BD31-4B8C-83A1-F6EECF244321}">
                <p14:modId xmlns:p14="http://schemas.microsoft.com/office/powerpoint/2010/main" val="2307584635"/>
              </p:ext>
            </p:extLst>
          </p:nvPr>
        </p:nvGraphicFramePr>
        <p:xfrm>
          <a:off x="1103704" y="193187"/>
          <a:ext cx="10023642" cy="6519373"/>
        </p:xfrm>
        <a:graphic>
          <a:graphicData uri="http://schemas.openxmlformats.org/drawingml/2006/table">
            <a:tbl>
              <a:tblPr firstRow="1" firstCol="1" bandRow="1">
                <a:tableStyleId>{5C22544A-7EE6-4342-B048-85BDC9FD1C3A}</a:tableStyleId>
              </a:tblPr>
              <a:tblGrid>
                <a:gridCol w="4988300">
                  <a:extLst>
                    <a:ext uri="{9D8B030D-6E8A-4147-A177-3AD203B41FA5}">
                      <a16:colId xmlns="" xmlns:a16="http://schemas.microsoft.com/office/drawing/2014/main" val="1772578333"/>
                    </a:ext>
                  </a:extLst>
                </a:gridCol>
                <a:gridCol w="5035342">
                  <a:extLst>
                    <a:ext uri="{9D8B030D-6E8A-4147-A177-3AD203B41FA5}">
                      <a16:colId xmlns="" xmlns:a16="http://schemas.microsoft.com/office/drawing/2014/main" val="1079514816"/>
                    </a:ext>
                  </a:extLst>
                </a:gridCol>
              </a:tblGrid>
              <a:tr h="203075">
                <a:tc>
                  <a:txBody>
                    <a:bodyPr/>
                    <a:lstStyle/>
                    <a:p>
                      <a:pPr>
                        <a:lnSpc>
                          <a:spcPct val="107000"/>
                        </a:lnSpc>
                        <a:spcAft>
                          <a:spcPts val="800"/>
                        </a:spcAft>
                      </a:pPr>
                      <a:r>
                        <a:rPr lang="fr-FR" sz="1400" dirty="0">
                          <a:effectLst/>
                        </a:rPr>
                        <a:t>acheteur pionnier</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a:effectLst/>
                        </a:rPr>
                        <a:t>early adopter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732004424"/>
                  </a:ext>
                </a:extLst>
              </a:tr>
              <a:tr h="203075">
                <a:tc>
                  <a:txBody>
                    <a:bodyPr/>
                    <a:lstStyle/>
                    <a:p>
                      <a:pPr>
                        <a:lnSpc>
                          <a:spcPct val="107000"/>
                        </a:lnSpc>
                        <a:spcAft>
                          <a:spcPts val="800"/>
                        </a:spcAft>
                      </a:pPr>
                      <a:r>
                        <a:rPr lang="fr-FR" sz="1400">
                          <a:effectLst/>
                        </a:rPr>
                        <a:t>action éclair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a:effectLst/>
                        </a:rPr>
                        <a:t>hit-and-run</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3583284735"/>
                  </a:ext>
                </a:extLst>
              </a:tr>
              <a:tr h="203075">
                <a:tc>
                  <a:txBody>
                    <a:bodyPr/>
                    <a:lstStyle/>
                    <a:p>
                      <a:pPr>
                        <a:lnSpc>
                          <a:spcPct val="107000"/>
                        </a:lnSpc>
                        <a:spcAft>
                          <a:spcPts val="800"/>
                        </a:spcAft>
                      </a:pPr>
                      <a:r>
                        <a:rPr lang="fr-FR" sz="1400">
                          <a:effectLst/>
                        </a:rPr>
                        <a:t>alerte professionnelle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a:effectLst/>
                        </a:rPr>
                        <a:t>whistleblowing </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919832694"/>
                  </a:ext>
                </a:extLst>
              </a:tr>
              <a:tr h="203075">
                <a:tc>
                  <a:txBody>
                    <a:bodyPr/>
                    <a:lstStyle/>
                    <a:p>
                      <a:pPr>
                        <a:lnSpc>
                          <a:spcPct val="107000"/>
                        </a:lnSpc>
                        <a:spcAft>
                          <a:spcPts val="800"/>
                        </a:spcAft>
                      </a:pPr>
                      <a:r>
                        <a:rPr lang="fr-FR" sz="1400">
                          <a:effectLst/>
                        </a:rPr>
                        <a:t>attaquant</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a:effectLst/>
                        </a:rPr>
                        <a:t>raider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3565594199"/>
                  </a:ext>
                </a:extLst>
              </a:tr>
              <a:tr h="406149">
                <a:tc>
                  <a:txBody>
                    <a:bodyPr/>
                    <a:lstStyle/>
                    <a:p>
                      <a:pPr>
                        <a:lnSpc>
                          <a:spcPct val="107000"/>
                        </a:lnSpc>
                        <a:spcAft>
                          <a:spcPts val="800"/>
                        </a:spcAft>
                      </a:pPr>
                      <a:r>
                        <a:rPr lang="fr-FR" sz="1400" dirty="0">
                          <a:effectLst/>
                        </a:rPr>
                        <a:t>bouche à oreille électronique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a:effectLst/>
                        </a:rPr>
                        <a:t>viral marketing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1179425939"/>
                  </a:ext>
                </a:extLst>
              </a:tr>
              <a:tr h="203075">
                <a:tc>
                  <a:txBody>
                    <a:bodyPr/>
                    <a:lstStyle/>
                    <a:p>
                      <a:pPr>
                        <a:lnSpc>
                          <a:spcPct val="107000"/>
                        </a:lnSpc>
                        <a:spcAft>
                          <a:spcPts val="800"/>
                        </a:spcAft>
                      </a:pPr>
                      <a:r>
                        <a:rPr lang="fr-FR" sz="1400" dirty="0">
                          <a:effectLst/>
                        </a:rPr>
                        <a:t>boutique éphémère </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a:effectLst/>
                        </a:rPr>
                        <a:t>guerrilla store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2845878965"/>
                  </a:ext>
                </a:extLst>
              </a:tr>
              <a:tr h="203075">
                <a:tc>
                  <a:txBody>
                    <a:bodyPr/>
                    <a:lstStyle/>
                    <a:p>
                      <a:pPr>
                        <a:lnSpc>
                          <a:spcPct val="107000"/>
                        </a:lnSpc>
                        <a:spcAft>
                          <a:spcPts val="800"/>
                        </a:spcAft>
                      </a:pPr>
                      <a:r>
                        <a:rPr lang="fr-FR" sz="1400" dirty="0" err="1">
                          <a:effectLst/>
                        </a:rPr>
                        <a:t>capituax</a:t>
                      </a:r>
                      <a:r>
                        <a:rPr lang="fr-FR" sz="1400" dirty="0">
                          <a:effectLst/>
                        </a:rPr>
                        <a:t> flottants</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a:effectLst/>
                        </a:rPr>
                        <a:t>hot money</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2507034657"/>
                  </a:ext>
                </a:extLst>
              </a:tr>
              <a:tr h="203075">
                <a:tc>
                  <a:txBody>
                    <a:bodyPr/>
                    <a:lstStyle/>
                    <a:p>
                      <a:pPr>
                        <a:lnSpc>
                          <a:spcPct val="107000"/>
                        </a:lnSpc>
                        <a:spcAft>
                          <a:spcPts val="800"/>
                        </a:spcAft>
                      </a:pPr>
                      <a:r>
                        <a:rPr lang="fr-FR" sz="1400" dirty="0">
                          <a:effectLst/>
                        </a:rPr>
                        <a:t>chalandage fiscal</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a:effectLst/>
                        </a:rPr>
                        <a:t>treaty shopping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3613791241"/>
                  </a:ext>
                </a:extLst>
              </a:tr>
              <a:tr h="203075">
                <a:tc>
                  <a:txBody>
                    <a:bodyPr/>
                    <a:lstStyle/>
                    <a:p>
                      <a:pPr>
                        <a:lnSpc>
                          <a:spcPct val="107000"/>
                        </a:lnSpc>
                        <a:spcAft>
                          <a:spcPts val="800"/>
                        </a:spcAft>
                      </a:pPr>
                      <a:r>
                        <a:rPr lang="fr-FR" sz="1400" dirty="0">
                          <a:effectLst/>
                        </a:rPr>
                        <a:t>chasse aux coûts</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err="1">
                          <a:effectLst/>
                        </a:rPr>
                        <a:t>cost</a:t>
                      </a:r>
                      <a:r>
                        <a:rPr lang="fr-FR" sz="1400" dirty="0">
                          <a:effectLst/>
                        </a:rPr>
                        <a:t> </a:t>
                      </a:r>
                      <a:r>
                        <a:rPr lang="fr-FR" sz="1400" dirty="0" err="1">
                          <a:effectLst/>
                        </a:rPr>
                        <a:t>killing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1671294349"/>
                  </a:ext>
                </a:extLst>
              </a:tr>
              <a:tr h="203075">
                <a:tc>
                  <a:txBody>
                    <a:bodyPr/>
                    <a:lstStyle/>
                    <a:p>
                      <a:pPr>
                        <a:lnSpc>
                          <a:spcPct val="107000"/>
                        </a:lnSpc>
                        <a:spcAft>
                          <a:spcPts val="800"/>
                        </a:spcAft>
                      </a:pPr>
                      <a:r>
                        <a:rPr lang="fr-FR" sz="1400">
                          <a:effectLst/>
                        </a:rPr>
                        <a:t>clause de forfait</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err="1">
                          <a:effectLst/>
                        </a:rPr>
                        <a:t>walk-away</a:t>
                      </a:r>
                      <a:r>
                        <a:rPr lang="fr-FR" sz="1400" dirty="0">
                          <a:effectLst/>
                        </a:rPr>
                        <a:t> clause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2837350666"/>
                  </a:ext>
                </a:extLst>
              </a:tr>
              <a:tr h="203075">
                <a:tc>
                  <a:txBody>
                    <a:bodyPr/>
                    <a:lstStyle/>
                    <a:p>
                      <a:pPr>
                        <a:lnSpc>
                          <a:spcPct val="107000"/>
                        </a:lnSpc>
                        <a:spcAft>
                          <a:spcPts val="800"/>
                        </a:spcAft>
                      </a:pPr>
                      <a:r>
                        <a:rPr lang="fr-FR" sz="1400">
                          <a:effectLst/>
                        </a:rPr>
                        <a:t>cloison étanche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err="1">
                          <a:effectLst/>
                        </a:rPr>
                        <a:t>chinese</a:t>
                      </a:r>
                      <a:r>
                        <a:rPr lang="fr-FR" sz="1400" dirty="0">
                          <a:effectLst/>
                        </a:rPr>
                        <a:t> </a:t>
                      </a:r>
                      <a:r>
                        <a:rPr lang="fr-FR" sz="1400" dirty="0" err="1">
                          <a:effectLst/>
                        </a:rPr>
                        <a:t>wall</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1185214175"/>
                  </a:ext>
                </a:extLst>
              </a:tr>
              <a:tr h="203075">
                <a:tc>
                  <a:txBody>
                    <a:bodyPr/>
                    <a:lstStyle/>
                    <a:p>
                      <a:pPr>
                        <a:lnSpc>
                          <a:spcPct val="107000"/>
                        </a:lnSpc>
                        <a:spcAft>
                          <a:spcPts val="800"/>
                        </a:spcAft>
                      </a:pPr>
                      <a:r>
                        <a:rPr lang="fr-FR" sz="1400">
                          <a:effectLst/>
                        </a:rPr>
                        <a:t>collection éclair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err="1">
                          <a:effectLst/>
                        </a:rPr>
                        <a:t>fast</a:t>
                      </a:r>
                      <a:r>
                        <a:rPr lang="fr-FR" sz="1400" dirty="0">
                          <a:effectLst/>
                        </a:rPr>
                        <a:t> </a:t>
                      </a:r>
                      <a:r>
                        <a:rPr lang="fr-FR" sz="1400" dirty="0" err="1">
                          <a:effectLst/>
                        </a:rPr>
                        <a:t>fashion</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3755648084"/>
                  </a:ext>
                </a:extLst>
              </a:tr>
              <a:tr h="406149">
                <a:tc>
                  <a:txBody>
                    <a:bodyPr/>
                    <a:lstStyle/>
                    <a:p>
                      <a:pPr>
                        <a:lnSpc>
                          <a:spcPct val="107000"/>
                        </a:lnSpc>
                        <a:spcAft>
                          <a:spcPts val="800"/>
                        </a:spcAft>
                      </a:pPr>
                      <a:r>
                        <a:rPr lang="fr-FR" sz="1400">
                          <a:effectLst/>
                        </a:rPr>
                        <a:t>comptabilité flatteuse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err="1">
                          <a:effectLst/>
                        </a:rPr>
                        <a:t>aggressive</a:t>
                      </a:r>
                      <a:r>
                        <a:rPr lang="fr-FR" sz="1400" dirty="0">
                          <a:effectLst/>
                        </a:rPr>
                        <a:t>/</a:t>
                      </a:r>
                      <a:r>
                        <a:rPr lang="fr-FR" sz="1400" dirty="0" err="1">
                          <a:effectLst/>
                        </a:rPr>
                        <a:t>creative</a:t>
                      </a:r>
                      <a:r>
                        <a:rPr lang="fr-FR" sz="1400" dirty="0">
                          <a:effectLst/>
                        </a:rPr>
                        <a:t> </a:t>
                      </a:r>
                      <a:r>
                        <a:rPr lang="fr-FR" sz="1400" dirty="0" err="1">
                          <a:effectLst/>
                        </a:rPr>
                        <a:t>accountng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1863296102"/>
                  </a:ext>
                </a:extLst>
              </a:tr>
              <a:tr h="203075">
                <a:tc>
                  <a:txBody>
                    <a:bodyPr/>
                    <a:lstStyle/>
                    <a:p>
                      <a:pPr>
                        <a:lnSpc>
                          <a:spcPct val="107000"/>
                        </a:lnSpc>
                        <a:spcAft>
                          <a:spcPts val="800"/>
                        </a:spcAft>
                      </a:pPr>
                      <a:r>
                        <a:rPr lang="fr-FR" sz="1400">
                          <a:effectLst/>
                        </a:rPr>
                        <a:t>coup sûr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a:effectLst/>
                        </a:rPr>
                        <a:t>one-</a:t>
                      </a:r>
                      <a:r>
                        <a:rPr lang="fr-FR" sz="1400" dirty="0" err="1">
                          <a:effectLst/>
                        </a:rPr>
                        <a:t>shot</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2339043997"/>
                  </a:ext>
                </a:extLst>
              </a:tr>
              <a:tr h="203075">
                <a:tc>
                  <a:txBody>
                    <a:bodyPr/>
                    <a:lstStyle/>
                    <a:p>
                      <a:pPr>
                        <a:lnSpc>
                          <a:spcPct val="107000"/>
                        </a:lnSpc>
                        <a:spcAft>
                          <a:spcPts val="800"/>
                        </a:spcAft>
                      </a:pPr>
                      <a:r>
                        <a:rPr lang="fr-FR" sz="1400">
                          <a:effectLst/>
                        </a:rPr>
                        <a:t>couperet budgétaire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a:effectLst/>
                        </a:rPr>
                        <a:t>fiscal </a:t>
                      </a:r>
                      <a:r>
                        <a:rPr lang="fr-FR" sz="1400" dirty="0" err="1">
                          <a:effectLst/>
                        </a:rPr>
                        <a:t>cliff</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2407410922"/>
                  </a:ext>
                </a:extLst>
              </a:tr>
              <a:tr h="203075">
                <a:tc>
                  <a:txBody>
                    <a:bodyPr/>
                    <a:lstStyle/>
                    <a:p>
                      <a:pPr>
                        <a:lnSpc>
                          <a:spcPct val="107000"/>
                        </a:lnSpc>
                        <a:spcAft>
                          <a:spcPts val="800"/>
                        </a:spcAft>
                      </a:pPr>
                      <a:r>
                        <a:rPr lang="fr-FR" sz="1400">
                          <a:effectLst/>
                        </a:rPr>
                        <a:t>faire-part de clôture </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err="1">
                          <a:effectLst/>
                        </a:rPr>
                        <a:t>tombstone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422635980"/>
                  </a:ext>
                </a:extLst>
              </a:tr>
              <a:tr h="203075">
                <a:tc>
                  <a:txBody>
                    <a:bodyPr/>
                    <a:lstStyle/>
                    <a:p>
                      <a:pPr>
                        <a:lnSpc>
                          <a:spcPct val="107000"/>
                        </a:lnSpc>
                        <a:spcAft>
                          <a:spcPts val="800"/>
                        </a:spcAft>
                      </a:pPr>
                      <a:r>
                        <a:rPr lang="fr-FR" sz="1400">
                          <a:effectLst/>
                        </a:rPr>
                        <a:t>gel d’une procédure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err="1">
                          <a:effectLst/>
                        </a:rPr>
                        <a:t>standstill</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370957100"/>
                  </a:ext>
                </a:extLst>
              </a:tr>
              <a:tr h="203075">
                <a:tc>
                  <a:txBody>
                    <a:bodyPr/>
                    <a:lstStyle/>
                    <a:p>
                      <a:pPr>
                        <a:lnSpc>
                          <a:spcPct val="107000"/>
                        </a:lnSpc>
                        <a:spcAft>
                          <a:spcPts val="800"/>
                        </a:spcAft>
                      </a:pPr>
                      <a:r>
                        <a:rPr lang="fr-FR" sz="1400">
                          <a:effectLst/>
                        </a:rPr>
                        <a:t>habillage de bilan</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err="1">
                          <a:effectLst/>
                        </a:rPr>
                        <a:t>window</a:t>
                      </a:r>
                      <a:r>
                        <a:rPr lang="fr-FR" sz="1400" dirty="0">
                          <a:effectLst/>
                        </a:rPr>
                        <a:t> dressing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2158416592"/>
                  </a:ext>
                </a:extLst>
              </a:tr>
              <a:tr h="203075">
                <a:tc>
                  <a:txBody>
                    <a:bodyPr/>
                    <a:lstStyle/>
                    <a:p>
                      <a:pPr>
                        <a:lnSpc>
                          <a:spcPct val="107000"/>
                        </a:lnSpc>
                        <a:spcAft>
                          <a:spcPts val="800"/>
                        </a:spcAft>
                      </a:pPr>
                      <a:r>
                        <a:rPr lang="fr-FR" sz="1400">
                          <a:effectLst/>
                        </a:rPr>
                        <a:t>investisseur providentiel</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a:effectLst/>
                        </a:rPr>
                        <a:t>business </a:t>
                      </a:r>
                      <a:r>
                        <a:rPr lang="fr-FR" sz="1400" dirty="0" err="1">
                          <a:effectLst/>
                        </a:rPr>
                        <a:t>angel</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2804240785"/>
                  </a:ext>
                </a:extLst>
              </a:tr>
              <a:tr h="203075">
                <a:tc>
                  <a:txBody>
                    <a:bodyPr/>
                    <a:lstStyle/>
                    <a:p>
                      <a:pPr>
                        <a:lnSpc>
                          <a:spcPct val="107000"/>
                        </a:lnSpc>
                        <a:spcAft>
                          <a:spcPts val="800"/>
                        </a:spcAft>
                      </a:pPr>
                      <a:r>
                        <a:rPr lang="fr-FR" sz="1400">
                          <a:effectLst/>
                        </a:rPr>
                        <a:t>jeune pousse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a:effectLst/>
                        </a:rPr>
                        <a:t>start-up</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530725558"/>
                  </a:ext>
                </a:extLst>
              </a:tr>
              <a:tr h="203075">
                <a:tc>
                  <a:txBody>
                    <a:bodyPr/>
                    <a:lstStyle/>
                    <a:p>
                      <a:pPr>
                        <a:lnSpc>
                          <a:spcPct val="107000"/>
                        </a:lnSpc>
                        <a:spcAft>
                          <a:spcPts val="800"/>
                        </a:spcAft>
                      </a:pPr>
                      <a:r>
                        <a:rPr lang="fr-FR" sz="1400">
                          <a:effectLst/>
                        </a:rPr>
                        <a:t>maternage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a:effectLst/>
                        </a:rPr>
                        <a:t>nursing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1211036088"/>
                  </a:ext>
                </a:extLst>
              </a:tr>
              <a:tr h="203075">
                <a:tc>
                  <a:txBody>
                    <a:bodyPr/>
                    <a:lstStyle/>
                    <a:p>
                      <a:pPr>
                        <a:lnSpc>
                          <a:spcPct val="107000"/>
                        </a:lnSpc>
                        <a:spcAft>
                          <a:spcPts val="800"/>
                        </a:spcAft>
                      </a:pPr>
                      <a:r>
                        <a:rPr lang="fr-FR" sz="1400">
                          <a:effectLst/>
                        </a:rPr>
                        <a:t>niche fiscale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err="1">
                          <a:effectLst/>
                        </a:rPr>
                        <a:t>loophole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2172865244"/>
                  </a:ext>
                </a:extLst>
              </a:tr>
              <a:tr h="203075">
                <a:tc>
                  <a:txBody>
                    <a:bodyPr/>
                    <a:lstStyle/>
                    <a:p>
                      <a:pPr>
                        <a:lnSpc>
                          <a:spcPct val="107000"/>
                        </a:lnSpc>
                        <a:spcAft>
                          <a:spcPts val="800"/>
                        </a:spcAft>
                      </a:pPr>
                      <a:r>
                        <a:rPr lang="fr-FR" sz="1400">
                          <a:effectLst/>
                        </a:rPr>
                        <a:t>partenariat judicieux</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a:effectLst/>
                        </a:rPr>
                        <a:t>smart </a:t>
                      </a:r>
                      <a:r>
                        <a:rPr lang="fr-FR" sz="1400" dirty="0" err="1">
                          <a:effectLst/>
                        </a:rPr>
                        <a:t>partnership</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997182953"/>
                  </a:ext>
                </a:extLst>
              </a:tr>
              <a:tr h="203075">
                <a:tc>
                  <a:txBody>
                    <a:bodyPr/>
                    <a:lstStyle/>
                    <a:p>
                      <a:pPr>
                        <a:lnSpc>
                          <a:spcPct val="107000"/>
                        </a:lnSpc>
                        <a:spcAft>
                          <a:spcPts val="800"/>
                        </a:spcAft>
                      </a:pPr>
                      <a:r>
                        <a:rPr lang="fr-FR" sz="1400">
                          <a:effectLst/>
                        </a:rPr>
                        <a:t>période de silence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a:effectLst/>
                        </a:rPr>
                        <a:t>quiet </a:t>
                      </a:r>
                      <a:r>
                        <a:rPr lang="fr-FR" sz="1400" dirty="0" err="1">
                          <a:effectLst/>
                        </a:rPr>
                        <a:t>period</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4129144512"/>
                  </a:ext>
                </a:extLst>
              </a:tr>
              <a:tr h="203075">
                <a:tc>
                  <a:txBody>
                    <a:bodyPr/>
                    <a:lstStyle/>
                    <a:p>
                      <a:pPr>
                        <a:lnSpc>
                          <a:spcPct val="107000"/>
                        </a:lnSpc>
                        <a:spcAft>
                          <a:spcPts val="800"/>
                        </a:spcAft>
                      </a:pPr>
                      <a:r>
                        <a:rPr lang="fr-FR" sz="1400">
                          <a:effectLst/>
                        </a:rPr>
                        <a:t>pont d’or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a:effectLst/>
                        </a:rPr>
                        <a:t>golden hello</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2752053436"/>
                  </a:ext>
                </a:extLst>
              </a:tr>
              <a:tr h="203075">
                <a:tc>
                  <a:txBody>
                    <a:bodyPr/>
                    <a:lstStyle/>
                    <a:p>
                      <a:pPr>
                        <a:lnSpc>
                          <a:spcPct val="107000"/>
                        </a:lnSpc>
                        <a:spcAft>
                          <a:spcPts val="800"/>
                        </a:spcAft>
                      </a:pPr>
                      <a:r>
                        <a:rPr lang="fr-FR" sz="1400">
                          <a:effectLst/>
                        </a:rPr>
                        <a:t>prix en trompe-l’oeil</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err="1">
                          <a:effectLst/>
                        </a:rPr>
                        <a:t>odd</a:t>
                      </a:r>
                      <a:r>
                        <a:rPr lang="fr-FR" sz="1400" dirty="0">
                          <a:effectLst/>
                        </a:rPr>
                        <a:t> </a:t>
                      </a:r>
                      <a:r>
                        <a:rPr lang="fr-FR" sz="1400" dirty="0" err="1">
                          <a:effectLst/>
                        </a:rPr>
                        <a:t>price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2850519181"/>
                  </a:ext>
                </a:extLst>
              </a:tr>
              <a:tr h="203075">
                <a:tc>
                  <a:txBody>
                    <a:bodyPr/>
                    <a:lstStyle/>
                    <a:p>
                      <a:pPr>
                        <a:lnSpc>
                          <a:spcPct val="107000"/>
                        </a:lnSpc>
                        <a:spcAft>
                          <a:spcPts val="800"/>
                        </a:spcAft>
                      </a:pPr>
                      <a:r>
                        <a:rPr lang="fr-FR" sz="1400">
                          <a:effectLst/>
                        </a:rPr>
                        <a:t>valeur vedette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tc>
                  <a:txBody>
                    <a:bodyPr/>
                    <a:lstStyle/>
                    <a:p>
                      <a:pPr>
                        <a:lnSpc>
                          <a:spcPct val="107000"/>
                        </a:lnSpc>
                        <a:spcAft>
                          <a:spcPts val="800"/>
                        </a:spcAft>
                      </a:pPr>
                      <a:r>
                        <a:rPr lang="fr-FR" sz="1400" dirty="0">
                          <a:effectLst/>
                        </a:rPr>
                        <a:t>glamour stock</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77" marR="55577" marT="0" marB="0"/>
                </a:tc>
                <a:extLst>
                  <a:ext uri="{0D108BD9-81ED-4DB2-BD59-A6C34878D82A}">
                    <a16:rowId xmlns="" xmlns:a16="http://schemas.microsoft.com/office/drawing/2014/main" val="2119955911"/>
                  </a:ext>
                </a:extLst>
              </a:tr>
            </a:tbl>
          </a:graphicData>
        </a:graphic>
      </p:graphicFrame>
    </p:spTree>
    <p:extLst>
      <p:ext uri="{BB962C8B-B14F-4D97-AF65-F5344CB8AC3E}">
        <p14:creationId xmlns:p14="http://schemas.microsoft.com/office/powerpoint/2010/main" val="449577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egnaposto contenuto 4">
            <a:extLst>
              <a:ext uri="{FF2B5EF4-FFF2-40B4-BE49-F238E27FC236}">
                <a16:creationId xmlns="" xmlns:a16="http://schemas.microsoft.com/office/drawing/2014/main" id="{F8D87C40-592E-4880-89D7-39F0AE536E63}"/>
              </a:ext>
            </a:extLst>
          </p:cNvPr>
          <p:cNvGraphicFramePr>
            <a:graphicFrameLocks/>
          </p:cNvGraphicFramePr>
          <p:nvPr>
            <p:extLst>
              <p:ext uri="{D42A27DB-BD31-4B8C-83A1-F6EECF244321}">
                <p14:modId xmlns:p14="http://schemas.microsoft.com/office/powerpoint/2010/main" val="4285647849"/>
              </p:ext>
            </p:extLst>
          </p:nvPr>
        </p:nvGraphicFramePr>
        <p:xfrm>
          <a:off x="1282314" y="0"/>
          <a:ext cx="9239725" cy="7150767"/>
        </p:xfrm>
        <a:graphic>
          <a:graphicData uri="http://schemas.openxmlformats.org/drawingml/2006/table">
            <a:tbl>
              <a:tblPr firstRow="1" firstCol="1" bandRow="1">
                <a:tableStyleId>{5C22544A-7EE6-4342-B048-85BDC9FD1C3A}</a:tableStyleId>
              </a:tblPr>
              <a:tblGrid>
                <a:gridCol w="4598183">
                  <a:extLst>
                    <a:ext uri="{9D8B030D-6E8A-4147-A177-3AD203B41FA5}">
                      <a16:colId xmlns="" xmlns:a16="http://schemas.microsoft.com/office/drawing/2014/main" val="3618928630"/>
                    </a:ext>
                  </a:extLst>
                </a:gridCol>
                <a:gridCol w="4641542">
                  <a:extLst>
                    <a:ext uri="{9D8B030D-6E8A-4147-A177-3AD203B41FA5}">
                      <a16:colId xmlns="" xmlns:a16="http://schemas.microsoft.com/office/drawing/2014/main" val="2905819951"/>
                    </a:ext>
                  </a:extLst>
                </a:gridCol>
              </a:tblGrid>
              <a:tr h="164521">
                <a:tc>
                  <a:txBody>
                    <a:bodyPr/>
                    <a:lstStyle/>
                    <a:p>
                      <a:pPr>
                        <a:lnSpc>
                          <a:spcPct val="107000"/>
                        </a:lnSpc>
                        <a:spcAft>
                          <a:spcPts val="800"/>
                        </a:spcAft>
                      </a:pPr>
                      <a:r>
                        <a:rPr lang="fr-FR" sz="1400" dirty="0" err="1">
                          <a:effectLst/>
                        </a:rPr>
                        <a:t>antétransaction</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a:effectLst/>
                        </a:rPr>
                        <a:t>front running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2620381009"/>
                  </a:ext>
                </a:extLst>
              </a:tr>
              <a:tr h="164521">
                <a:tc>
                  <a:txBody>
                    <a:bodyPr/>
                    <a:lstStyle/>
                    <a:p>
                      <a:pPr>
                        <a:lnSpc>
                          <a:spcPct val="107000"/>
                        </a:lnSpc>
                        <a:spcAft>
                          <a:spcPts val="800"/>
                        </a:spcAft>
                      </a:pPr>
                      <a:r>
                        <a:rPr lang="fr-FR" sz="1400" dirty="0">
                          <a:effectLst/>
                        </a:rPr>
                        <a:t>conseil-partenaire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a:effectLst/>
                        </a:rPr>
                        <a:t>sparring-partner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3580327465"/>
                  </a:ext>
                </a:extLst>
              </a:tr>
              <a:tr h="164521">
                <a:tc>
                  <a:txBody>
                    <a:bodyPr/>
                    <a:lstStyle/>
                    <a:p>
                      <a:pPr>
                        <a:lnSpc>
                          <a:spcPct val="107000"/>
                        </a:lnSpc>
                        <a:spcAft>
                          <a:spcPts val="800"/>
                        </a:spcAft>
                      </a:pPr>
                      <a:r>
                        <a:rPr lang="fr-FR" sz="1400" dirty="0">
                          <a:effectLst/>
                        </a:rPr>
                        <a:t>crédit additionnel</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fresh</a:t>
                      </a:r>
                      <a:r>
                        <a:rPr lang="fr-FR" sz="1400" dirty="0">
                          <a:effectLst/>
                        </a:rPr>
                        <a:t> money</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2734590222"/>
                  </a:ext>
                </a:extLst>
              </a:tr>
              <a:tr h="164521">
                <a:tc>
                  <a:txBody>
                    <a:bodyPr/>
                    <a:lstStyle/>
                    <a:p>
                      <a:pPr>
                        <a:lnSpc>
                          <a:spcPct val="107000"/>
                        </a:lnSpc>
                        <a:spcAft>
                          <a:spcPts val="800"/>
                        </a:spcAft>
                      </a:pPr>
                      <a:r>
                        <a:rPr lang="fr-FR" sz="1400">
                          <a:effectLst/>
                        </a:rPr>
                        <a:t>durcissement du crédit</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credit</a:t>
                      </a:r>
                      <a:r>
                        <a:rPr lang="fr-FR" sz="1400" dirty="0">
                          <a:effectLst/>
                        </a:rPr>
                        <a:t> squeeze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1738068988"/>
                  </a:ext>
                </a:extLst>
              </a:tr>
              <a:tr h="329042">
                <a:tc>
                  <a:txBody>
                    <a:bodyPr/>
                    <a:lstStyle/>
                    <a:p>
                      <a:pPr>
                        <a:lnSpc>
                          <a:spcPct val="107000"/>
                        </a:lnSpc>
                        <a:spcAft>
                          <a:spcPts val="800"/>
                        </a:spcAft>
                      </a:pPr>
                      <a:r>
                        <a:rPr lang="fr-FR" sz="1400">
                          <a:effectLst/>
                        </a:rPr>
                        <a:t>égalité des conditions de concurrence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level</a:t>
                      </a:r>
                      <a:r>
                        <a:rPr lang="fr-FR" sz="1400" dirty="0">
                          <a:effectLst/>
                        </a:rPr>
                        <a:t> </a:t>
                      </a:r>
                      <a:r>
                        <a:rPr lang="fr-FR" sz="1400" dirty="0" err="1">
                          <a:effectLst/>
                        </a:rPr>
                        <a:t>playing</a:t>
                      </a:r>
                      <a:r>
                        <a:rPr lang="fr-FR" sz="1400" dirty="0">
                          <a:effectLst/>
                        </a:rPr>
                        <a:t> </a:t>
                      </a:r>
                      <a:r>
                        <a:rPr lang="fr-FR" sz="1400" dirty="0" err="1">
                          <a:effectLst/>
                        </a:rPr>
                        <a:t>field</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1544772581"/>
                  </a:ext>
                </a:extLst>
              </a:tr>
              <a:tr h="164521">
                <a:tc>
                  <a:txBody>
                    <a:bodyPr/>
                    <a:lstStyle/>
                    <a:p>
                      <a:pPr>
                        <a:lnSpc>
                          <a:spcPct val="107000"/>
                        </a:lnSpc>
                        <a:spcAft>
                          <a:spcPts val="800"/>
                        </a:spcAft>
                      </a:pPr>
                      <a:r>
                        <a:rPr lang="fr-FR" sz="1400">
                          <a:effectLst/>
                        </a:rPr>
                        <a:t>faux client</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mistery</a:t>
                      </a:r>
                      <a:r>
                        <a:rPr lang="fr-FR" sz="1400" dirty="0">
                          <a:effectLst/>
                        </a:rPr>
                        <a:t> </a:t>
                      </a:r>
                      <a:r>
                        <a:rPr lang="fr-FR" sz="1400" dirty="0" err="1">
                          <a:effectLst/>
                        </a:rPr>
                        <a:t>shopper</a:t>
                      </a:r>
                      <a:r>
                        <a:rPr lang="fr-FR" sz="1400" dirty="0">
                          <a:effectLst/>
                        </a:rPr>
                        <a:t> </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394250237"/>
                  </a:ext>
                </a:extLst>
              </a:tr>
              <a:tr h="164521">
                <a:tc>
                  <a:txBody>
                    <a:bodyPr/>
                    <a:lstStyle/>
                    <a:p>
                      <a:pPr>
                        <a:lnSpc>
                          <a:spcPct val="107000"/>
                        </a:lnSpc>
                        <a:spcAft>
                          <a:spcPts val="800"/>
                        </a:spcAft>
                      </a:pPr>
                      <a:r>
                        <a:rPr lang="fr-FR" sz="1400">
                          <a:effectLst/>
                        </a:rPr>
                        <a:t>finance parallèle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shadow</a:t>
                      </a:r>
                      <a:r>
                        <a:rPr lang="fr-FR" sz="1400" dirty="0">
                          <a:effectLst/>
                        </a:rPr>
                        <a:t> </a:t>
                      </a:r>
                      <a:r>
                        <a:rPr lang="fr-FR" sz="1400" dirty="0" err="1">
                          <a:effectLst/>
                        </a:rPr>
                        <a:t>banking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458937657"/>
                  </a:ext>
                </a:extLst>
              </a:tr>
              <a:tr h="164521">
                <a:tc>
                  <a:txBody>
                    <a:bodyPr/>
                    <a:lstStyle/>
                    <a:p>
                      <a:pPr>
                        <a:lnSpc>
                          <a:spcPct val="107000"/>
                        </a:lnSpc>
                        <a:spcAft>
                          <a:spcPts val="800"/>
                        </a:spcAft>
                      </a:pPr>
                      <a:r>
                        <a:rPr lang="fr-FR" sz="1400">
                          <a:effectLst/>
                        </a:rPr>
                        <a:t>fonds commercial</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a:effectLst/>
                        </a:rPr>
                        <a:t>goodwill</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2389581563"/>
                  </a:ext>
                </a:extLst>
              </a:tr>
              <a:tr h="164521">
                <a:tc>
                  <a:txBody>
                    <a:bodyPr/>
                    <a:lstStyle/>
                    <a:p>
                      <a:pPr>
                        <a:lnSpc>
                          <a:spcPct val="107000"/>
                        </a:lnSpc>
                        <a:spcAft>
                          <a:spcPts val="800"/>
                        </a:spcAft>
                      </a:pPr>
                      <a:r>
                        <a:rPr lang="fr-FR" sz="1400">
                          <a:effectLst/>
                        </a:rPr>
                        <a:t>fonds d’amorçage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seed</a:t>
                      </a:r>
                      <a:r>
                        <a:rPr lang="fr-FR" sz="1400" dirty="0">
                          <a:effectLst/>
                        </a:rPr>
                        <a:t> money</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3990437898"/>
                  </a:ext>
                </a:extLst>
              </a:tr>
              <a:tr h="164521">
                <a:tc>
                  <a:txBody>
                    <a:bodyPr/>
                    <a:lstStyle/>
                    <a:p>
                      <a:pPr>
                        <a:lnSpc>
                          <a:spcPct val="107000"/>
                        </a:lnSpc>
                        <a:spcAft>
                          <a:spcPts val="800"/>
                        </a:spcAft>
                      </a:pPr>
                      <a:r>
                        <a:rPr lang="fr-FR" sz="1400">
                          <a:effectLst/>
                        </a:rPr>
                        <a:t>marché baissier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bearish</a:t>
                      </a:r>
                      <a:r>
                        <a:rPr lang="fr-FR" sz="1400" dirty="0">
                          <a:effectLst/>
                        </a:rPr>
                        <a:t> </a:t>
                      </a:r>
                      <a:r>
                        <a:rPr lang="fr-FR" sz="1400" dirty="0" err="1">
                          <a:effectLst/>
                        </a:rPr>
                        <a:t>market</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3566928803"/>
                  </a:ext>
                </a:extLst>
              </a:tr>
              <a:tr h="164521">
                <a:tc>
                  <a:txBody>
                    <a:bodyPr/>
                    <a:lstStyle/>
                    <a:p>
                      <a:pPr>
                        <a:lnSpc>
                          <a:spcPct val="107000"/>
                        </a:lnSpc>
                        <a:spcAft>
                          <a:spcPts val="800"/>
                        </a:spcAft>
                      </a:pPr>
                      <a:r>
                        <a:rPr lang="fr-FR" sz="1400">
                          <a:effectLst/>
                        </a:rPr>
                        <a:t>marché haussier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bullish</a:t>
                      </a:r>
                      <a:r>
                        <a:rPr lang="fr-FR" sz="1400" dirty="0">
                          <a:effectLst/>
                        </a:rPr>
                        <a:t> </a:t>
                      </a:r>
                      <a:r>
                        <a:rPr lang="fr-FR" sz="1400" dirty="0" err="1">
                          <a:effectLst/>
                        </a:rPr>
                        <a:t>market</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292742296"/>
                  </a:ext>
                </a:extLst>
              </a:tr>
              <a:tr h="164521">
                <a:tc>
                  <a:txBody>
                    <a:bodyPr/>
                    <a:lstStyle/>
                    <a:p>
                      <a:pPr>
                        <a:lnSpc>
                          <a:spcPct val="107000"/>
                        </a:lnSpc>
                        <a:spcAft>
                          <a:spcPts val="800"/>
                        </a:spcAft>
                      </a:pPr>
                      <a:r>
                        <a:rPr lang="fr-FR" sz="1400">
                          <a:effectLst/>
                        </a:rPr>
                        <a:t>marge de sécurité</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haircut</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2738490522"/>
                  </a:ext>
                </a:extLst>
              </a:tr>
              <a:tr h="329042">
                <a:tc>
                  <a:txBody>
                    <a:bodyPr/>
                    <a:lstStyle/>
                    <a:p>
                      <a:pPr>
                        <a:lnSpc>
                          <a:spcPct val="107000"/>
                        </a:lnSpc>
                        <a:spcAft>
                          <a:spcPts val="800"/>
                        </a:spcAft>
                      </a:pPr>
                      <a:r>
                        <a:rPr lang="fr-FR" sz="1400">
                          <a:effectLst/>
                        </a:rPr>
                        <a:t>mercatique de communauté</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a:effectLst/>
                        </a:rPr>
                        <a:t>tribal marketing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52374061"/>
                  </a:ext>
                </a:extLst>
              </a:tr>
              <a:tr h="164521">
                <a:tc>
                  <a:txBody>
                    <a:bodyPr/>
                    <a:lstStyle/>
                    <a:p>
                      <a:pPr>
                        <a:lnSpc>
                          <a:spcPct val="107000"/>
                        </a:lnSpc>
                        <a:spcAft>
                          <a:spcPts val="800"/>
                        </a:spcAft>
                      </a:pPr>
                      <a:r>
                        <a:rPr lang="fr-FR" sz="1400">
                          <a:effectLst/>
                        </a:rPr>
                        <a:t>obligation à haut risque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junk</a:t>
                      </a:r>
                      <a:r>
                        <a:rPr lang="fr-FR" sz="1400" dirty="0">
                          <a:effectLst/>
                        </a:rPr>
                        <a:t> bond</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3775523987"/>
                  </a:ext>
                </a:extLst>
              </a:tr>
              <a:tr h="164521">
                <a:tc>
                  <a:txBody>
                    <a:bodyPr/>
                    <a:lstStyle/>
                    <a:p>
                      <a:pPr>
                        <a:lnSpc>
                          <a:spcPct val="107000"/>
                        </a:lnSpc>
                        <a:spcAft>
                          <a:spcPts val="800"/>
                        </a:spcAft>
                      </a:pPr>
                      <a:r>
                        <a:rPr lang="fr-FR" sz="1400">
                          <a:effectLst/>
                        </a:rPr>
                        <a:t>opération de recentrage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a:effectLst/>
                        </a:rPr>
                        <a:t>spin-off</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2490685640"/>
                  </a:ext>
                </a:extLst>
              </a:tr>
              <a:tr h="164521">
                <a:tc>
                  <a:txBody>
                    <a:bodyPr/>
                    <a:lstStyle/>
                    <a:p>
                      <a:pPr>
                        <a:lnSpc>
                          <a:spcPct val="107000"/>
                        </a:lnSpc>
                        <a:spcAft>
                          <a:spcPts val="800"/>
                        </a:spcAft>
                      </a:pPr>
                      <a:r>
                        <a:rPr lang="fr-FR" sz="1400">
                          <a:effectLst/>
                        </a:rPr>
                        <a:t>ordre lié</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straddle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3872208629"/>
                  </a:ext>
                </a:extLst>
              </a:tr>
              <a:tr h="164521">
                <a:tc>
                  <a:txBody>
                    <a:bodyPr/>
                    <a:lstStyle/>
                    <a:p>
                      <a:pPr>
                        <a:lnSpc>
                          <a:spcPct val="107000"/>
                        </a:lnSpc>
                        <a:spcAft>
                          <a:spcPts val="800"/>
                        </a:spcAft>
                      </a:pPr>
                      <a:r>
                        <a:rPr lang="fr-FR" sz="1400">
                          <a:effectLst/>
                        </a:rPr>
                        <a:t>organisation-cadre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umbrella</a:t>
                      </a:r>
                      <a:r>
                        <a:rPr lang="fr-FR" sz="1400" dirty="0">
                          <a:effectLst/>
                        </a:rPr>
                        <a:t> organisation</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3536599084"/>
                  </a:ext>
                </a:extLst>
              </a:tr>
              <a:tr h="164521">
                <a:tc>
                  <a:txBody>
                    <a:bodyPr/>
                    <a:lstStyle/>
                    <a:p>
                      <a:pPr>
                        <a:lnSpc>
                          <a:spcPct val="107000"/>
                        </a:lnSpc>
                        <a:spcAft>
                          <a:spcPts val="800"/>
                        </a:spcAft>
                      </a:pPr>
                      <a:r>
                        <a:rPr lang="fr-FR" sz="1400">
                          <a:effectLst/>
                        </a:rPr>
                        <a:t>pénurie de crédit</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credit</a:t>
                      </a:r>
                      <a:r>
                        <a:rPr lang="fr-FR" sz="1400" dirty="0">
                          <a:effectLst/>
                        </a:rPr>
                        <a:t> </a:t>
                      </a:r>
                      <a:r>
                        <a:rPr lang="fr-FR" sz="1400" dirty="0" err="1">
                          <a:effectLst/>
                        </a:rPr>
                        <a:t>crunch</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2972562233"/>
                  </a:ext>
                </a:extLst>
              </a:tr>
              <a:tr h="329042">
                <a:tc>
                  <a:txBody>
                    <a:bodyPr/>
                    <a:lstStyle/>
                    <a:p>
                      <a:pPr>
                        <a:lnSpc>
                          <a:spcPct val="107000"/>
                        </a:lnSpc>
                        <a:spcAft>
                          <a:spcPts val="800"/>
                        </a:spcAft>
                      </a:pPr>
                      <a:r>
                        <a:rPr lang="fr-FR" sz="1400">
                          <a:effectLst/>
                        </a:rPr>
                        <a:t>plateforme de négociation opaque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dark</a:t>
                      </a:r>
                      <a:r>
                        <a:rPr lang="fr-FR" sz="1400" dirty="0">
                          <a:effectLst/>
                        </a:rPr>
                        <a:t> pool</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398983412"/>
                  </a:ext>
                </a:extLst>
              </a:tr>
              <a:tr h="164521">
                <a:tc>
                  <a:txBody>
                    <a:bodyPr/>
                    <a:lstStyle/>
                    <a:p>
                      <a:pPr>
                        <a:lnSpc>
                          <a:spcPct val="107000"/>
                        </a:lnSpc>
                        <a:spcAft>
                          <a:spcPts val="800"/>
                        </a:spcAft>
                      </a:pPr>
                      <a:r>
                        <a:rPr lang="fr-FR" sz="1400">
                          <a:effectLst/>
                        </a:rPr>
                        <a:t>prime à la réponse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early</a:t>
                      </a:r>
                      <a:r>
                        <a:rPr lang="fr-FR" sz="1400" dirty="0">
                          <a:effectLst/>
                        </a:rPr>
                        <a:t> </a:t>
                      </a:r>
                      <a:r>
                        <a:rPr lang="fr-FR" sz="1400" dirty="0" err="1">
                          <a:effectLst/>
                        </a:rPr>
                        <a:t>bird</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858254360"/>
                  </a:ext>
                </a:extLst>
              </a:tr>
              <a:tr h="164521">
                <a:tc>
                  <a:txBody>
                    <a:bodyPr/>
                    <a:lstStyle/>
                    <a:p>
                      <a:pPr>
                        <a:lnSpc>
                          <a:spcPct val="107000"/>
                        </a:lnSpc>
                        <a:spcAft>
                          <a:spcPts val="800"/>
                        </a:spcAft>
                      </a:pPr>
                      <a:r>
                        <a:rPr lang="fr-FR" sz="1400">
                          <a:effectLst/>
                        </a:rPr>
                        <a:t>prix virtuels</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shadow</a:t>
                      </a:r>
                      <a:r>
                        <a:rPr lang="fr-FR" sz="1400" dirty="0">
                          <a:effectLst/>
                        </a:rPr>
                        <a:t> </a:t>
                      </a:r>
                      <a:r>
                        <a:rPr lang="fr-FR" sz="1400" dirty="0" err="1">
                          <a:effectLst/>
                        </a:rPr>
                        <a:t>prices</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4267005913"/>
                  </a:ext>
                </a:extLst>
              </a:tr>
              <a:tr h="164521">
                <a:tc>
                  <a:txBody>
                    <a:bodyPr/>
                    <a:lstStyle/>
                    <a:p>
                      <a:pPr>
                        <a:lnSpc>
                          <a:spcPct val="107000"/>
                        </a:lnSpc>
                        <a:spcAft>
                          <a:spcPts val="800"/>
                        </a:spcAft>
                      </a:pPr>
                      <a:r>
                        <a:rPr lang="fr-FR" sz="1400">
                          <a:effectLst/>
                        </a:rPr>
                        <a:t>profiteur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a:effectLst/>
                        </a:rPr>
                        <a:t>free rider</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294165792"/>
                  </a:ext>
                </a:extLst>
              </a:tr>
              <a:tr h="164521">
                <a:tc>
                  <a:txBody>
                    <a:bodyPr/>
                    <a:lstStyle/>
                    <a:p>
                      <a:pPr>
                        <a:lnSpc>
                          <a:spcPct val="107000"/>
                        </a:lnSpc>
                        <a:spcAft>
                          <a:spcPts val="800"/>
                        </a:spcAft>
                      </a:pPr>
                      <a:r>
                        <a:rPr lang="fr-FR" sz="1400">
                          <a:effectLst/>
                        </a:rPr>
                        <a:t>remboursement in fine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bullet</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1572940262"/>
                  </a:ext>
                </a:extLst>
              </a:tr>
              <a:tr h="164521">
                <a:tc>
                  <a:txBody>
                    <a:bodyPr/>
                    <a:lstStyle/>
                    <a:p>
                      <a:pPr>
                        <a:lnSpc>
                          <a:spcPct val="107000"/>
                        </a:lnSpc>
                        <a:spcAft>
                          <a:spcPts val="800"/>
                        </a:spcAft>
                      </a:pPr>
                      <a:r>
                        <a:rPr lang="fr-FR" sz="1400">
                          <a:effectLst/>
                        </a:rPr>
                        <a:t>retrait obligatoire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a:effectLst/>
                        </a:rPr>
                        <a:t>squeeze out</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2255289240"/>
                  </a:ext>
                </a:extLst>
              </a:tr>
              <a:tr h="164521">
                <a:tc>
                  <a:txBody>
                    <a:bodyPr/>
                    <a:lstStyle/>
                    <a:p>
                      <a:pPr>
                        <a:lnSpc>
                          <a:spcPct val="107000"/>
                        </a:lnSpc>
                        <a:spcAft>
                          <a:spcPts val="800"/>
                        </a:spcAft>
                      </a:pPr>
                      <a:r>
                        <a:rPr lang="fr-FR" sz="1400">
                          <a:effectLst/>
                        </a:rPr>
                        <a:t>seuil de rachat</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gate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3995820707"/>
                  </a:ext>
                </a:extLst>
              </a:tr>
              <a:tr h="164521">
                <a:tc>
                  <a:txBody>
                    <a:bodyPr/>
                    <a:lstStyle/>
                    <a:p>
                      <a:pPr>
                        <a:lnSpc>
                          <a:spcPct val="107000"/>
                        </a:lnSpc>
                        <a:spcAft>
                          <a:spcPts val="800"/>
                        </a:spcAft>
                      </a:pPr>
                      <a:r>
                        <a:rPr lang="fr-FR" sz="1400">
                          <a:effectLst/>
                        </a:rPr>
                        <a:t>suiveur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a:effectLst/>
                        </a:rPr>
                        <a:t>me-</a:t>
                      </a:r>
                      <a:r>
                        <a:rPr lang="fr-FR" sz="1400" dirty="0" err="1">
                          <a:effectLst/>
                        </a:rPr>
                        <a:t>too</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177282890"/>
                  </a:ext>
                </a:extLst>
              </a:tr>
              <a:tr h="164521">
                <a:tc>
                  <a:txBody>
                    <a:bodyPr/>
                    <a:lstStyle/>
                    <a:p>
                      <a:pPr>
                        <a:lnSpc>
                          <a:spcPct val="107000"/>
                        </a:lnSpc>
                        <a:spcAft>
                          <a:spcPts val="800"/>
                        </a:spcAft>
                      </a:pPr>
                      <a:r>
                        <a:rPr lang="fr-FR" sz="1400">
                          <a:effectLst/>
                        </a:rPr>
                        <a:t>surréaction</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overshooting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3803923105"/>
                  </a:ext>
                </a:extLst>
              </a:tr>
              <a:tr h="164521">
                <a:tc>
                  <a:txBody>
                    <a:bodyPr/>
                    <a:lstStyle/>
                    <a:p>
                      <a:pPr>
                        <a:lnSpc>
                          <a:spcPct val="107000"/>
                        </a:lnSpc>
                        <a:spcAft>
                          <a:spcPts val="800"/>
                        </a:spcAft>
                      </a:pPr>
                      <a:r>
                        <a:rPr lang="fr-FR" sz="1400">
                          <a:effectLst/>
                        </a:rPr>
                        <a:t>survaleur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a:effectLst/>
                        </a:rPr>
                        <a:t>goodwill</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4050158998"/>
                  </a:ext>
                </a:extLst>
              </a:tr>
              <a:tr h="164521">
                <a:tc>
                  <a:txBody>
                    <a:bodyPr/>
                    <a:lstStyle/>
                    <a:p>
                      <a:pPr>
                        <a:lnSpc>
                          <a:spcPct val="107000"/>
                        </a:lnSpc>
                        <a:spcAft>
                          <a:spcPts val="800"/>
                        </a:spcAft>
                      </a:pPr>
                      <a:r>
                        <a:rPr lang="fr-FR" sz="1400">
                          <a:effectLst/>
                        </a:rPr>
                        <a:t>valeur de premier ordre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blue</a:t>
                      </a:r>
                      <a:r>
                        <a:rPr lang="fr-FR" sz="1400" dirty="0">
                          <a:effectLst/>
                        </a:rPr>
                        <a:t> chip</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2036984318"/>
                  </a:ext>
                </a:extLst>
              </a:tr>
              <a:tr h="80052">
                <a:tc>
                  <a:txBody>
                    <a:bodyPr/>
                    <a:lstStyle/>
                    <a:p>
                      <a:pPr>
                        <a:lnSpc>
                          <a:spcPct val="107000"/>
                        </a:lnSpc>
                        <a:spcAft>
                          <a:spcPts val="800"/>
                        </a:spcAft>
                      </a:pPr>
                      <a:r>
                        <a:rPr lang="fr-FR" sz="1400">
                          <a:effectLst/>
                        </a:rPr>
                        <a:t>veille mercatique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tc>
                  <a:txBody>
                    <a:bodyPr/>
                    <a:lstStyle/>
                    <a:p>
                      <a:pPr>
                        <a:lnSpc>
                          <a:spcPct val="107000"/>
                        </a:lnSpc>
                        <a:spcAft>
                          <a:spcPts val="800"/>
                        </a:spcAft>
                      </a:pPr>
                      <a:r>
                        <a:rPr lang="fr-FR" sz="1400" dirty="0" err="1">
                          <a:effectLst/>
                        </a:rPr>
                        <a:t>fluid</a:t>
                      </a:r>
                      <a:r>
                        <a:rPr lang="fr-FR" sz="1400" dirty="0">
                          <a:effectLst/>
                        </a:rPr>
                        <a:t> marketing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3" marR="50383" marT="0" marB="0"/>
                </a:tc>
                <a:extLst>
                  <a:ext uri="{0D108BD9-81ED-4DB2-BD59-A6C34878D82A}">
                    <a16:rowId xmlns="" xmlns:a16="http://schemas.microsoft.com/office/drawing/2014/main" val="2969607135"/>
                  </a:ext>
                </a:extLst>
              </a:tr>
            </a:tbl>
          </a:graphicData>
        </a:graphic>
      </p:graphicFrame>
    </p:spTree>
    <p:extLst>
      <p:ext uri="{BB962C8B-B14F-4D97-AF65-F5344CB8AC3E}">
        <p14:creationId xmlns:p14="http://schemas.microsoft.com/office/powerpoint/2010/main" val="1667530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14366" t="31352" r="14753" b="17731"/>
          <a:stretch/>
        </p:blipFill>
        <p:spPr>
          <a:xfrm>
            <a:off x="273537" y="978794"/>
            <a:ext cx="11479784" cy="4636394"/>
          </a:xfrm>
          <a:prstGeom prst="rect">
            <a:avLst/>
          </a:prstGeom>
        </p:spPr>
      </p:pic>
    </p:spTree>
    <p:extLst>
      <p:ext uri="{BB962C8B-B14F-4D97-AF65-F5344CB8AC3E}">
        <p14:creationId xmlns:p14="http://schemas.microsoft.com/office/powerpoint/2010/main" val="2059534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Disponibilità e trasparenza</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40" y="2137544"/>
            <a:ext cx="5900402" cy="3920489"/>
          </a:xfrm>
          <a:prstGeom prst="rect">
            <a:avLst/>
          </a:prstGeom>
        </p:spPr>
      </p:pic>
    </p:spTree>
    <p:extLst>
      <p:ext uri="{BB962C8B-B14F-4D97-AF65-F5344CB8AC3E}">
        <p14:creationId xmlns:p14="http://schemas.microsoft.com/office/powerpoint/2010/main" val="3429563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Disponibilità e trasparenza</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681" y="2130991"/>
            <a:ext cx="6502734" cy="406420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5388" y="2297197"/>
            <a:ext cx="2095500" cy="2447925"/>
          </a:xfrm>
          <a:prstGeom prst="rect">
            <a:avLst/>
          </a:prstGeom>
        </p:spPr>
      </p:pic>
      <p:sp>
        <p:nvSpPr>
          <p:cNvPr id="6" name="Rettangolo 5"/>
          <p:cNvSpPr/>
          <p:nvPr/>
        </p:nvSpPr>
        <p:spPr>
          <a:xfrm>
            <a:off x="9737691" y="3336493"/>
            <a:ext cx="1867819" cy="369332"/>
          </a:xfrm>
          <a:prstGeom prst="rect">
            <a:avLst/>
          </a:prstGeom>
        </p:spPr>
        <p:txBody>
          <a:bodyPr wrap="none">
            <a:spAutoFit/>
          </a:bodyPr>
          <a:lstStyle/>
          <a:p>
            <a:r>
              <a:rPr lang="fr-FR" b="1" i="1" dirty="0">
                <a:latin typeface="Source Sans Pro Light" panose="020B0403030403020204" pitchFamily="34" charset="0"/>
                <a:ea typeface="Source Sans Pro Light" panose="020B0403030403020204" pitchFamily="34" charset="0"/>
              </a:rPr>
              <a:t>OPA sur l’initiateur</a:t>
            </a:r>
            <a:endParaRPr lang="it-IT" b="1" dirty="0">
              <a:latin typeface="Source Sans Pro Light" panose="020B0403030403020204" pitchFamily="34" charset="0"/>
              <a:ea typeface="Source Sans Pro Light" panose="020B0403030403020204" pitchFamily="34" charset="0"/>
            </a:endParaRPr>
          </a:p>
        </p:txBody>
      </p:sp>
      <p:sp>
        <p:nvSpPr>
          <p:cNvPr id="7" name="Fumetto 3 6"/>
          <p:cNvSpPr/>
          <p:nvPr/>
        </p:nvSpPr>
        <p:spPr>
          <a:xfrm>
            <a:off x="9424816" y="2852128"/>
            <a:ext cx="2565415" cy="1338064"/>
          </a:xfrm>
          <a:prstGeom prst="wedgeEllipseCallout">
            <a:avLst>
              <a:gd name="adj1" fmla="val -59697"/>
              <a:gd name="adj2" fmla="val -39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Tree>
    <p:extLst>
      <p:ext uri="{BB962C8B-B14F-4D97-AF65-F5344CB8AC3E}">
        <p14:creationId xmlns:p14="http://schemas.microsoft.com/office/powerpoint/2010/main" val="153390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116026849"/>
              </p:ext>
            </p:extLst>
          </p:nvPr>
        </p:nvGraphicFramePr>
        <p:xfrm>
          <a:off x="3165341" y="79831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lstStyle/>
          <a:p>
            <a:r>
              <a:rPr lang="it-IT" dirty="0" smtClean="0"/>
              <a:t>Pluralità delle metafore nelle lingue di specialità</a:t>
            </a:r>
            <a:endParaRPr lang="it-IT" dirty="0"/>
          </a:p>
        </p:txBody>
      </p:sp>
      <p:sp>
        <p:nvSpPr>
          <p:cNvPr id="5" name="Segnaposto testo 4"/>
          <p:cNvSpPr>
            <a:spLocks noGrp="1"/>
          </p:cNvSpPr>
          <p:nvPr>
            <p:ph type="body" sz="half" idx="2"/>
          </p:nvPr>
        </p:nvSpPr>
        <p:spPr/>
        <p:txBody>
          <a:bodyPr/>
          <a:lstStyle/>
          <a:p>
            <a:pPr algn="just"/>
            <a:endParaRPr lang="fr-FR" dirty="0" smtClean="0"/>
          </a:p>
          <a:p>
            <a:pPr algn="just"/>
            <a:endParaRPr lang="fr-FR" dirty="0"/>
          </a:p>
          <a:p>
            <a:pPr algn="just"/>
            <a:r>
              <a:rPr lang="fr-FR" dirty="0" smtClean="0"/>
              <a:t>« </a:t>
            </a:r>
            <a:r>
              <a:rPr lang="fr-FR" i="1" dirty="0" smtClean="0"/>
              <a:t>L’unité </a:t>
            </a:r>
            <a:r>
              <a:rPr lang="fr-FR" i="1" dirty="0"/>
              <a:t>de la métaphore réside dans la stratégie conceptuelle qui la met en place : le transfert de concepts dans des sphères étrangères et l’interaction conceptuelle que le transfert déclenche. Les issues de l’interaction, par contre, sont multiples, ce qui fait qu’il y a plusieurs types de métaphores aux propriétés différentes. Les métaphores documentées en terminologie partagent cette variété</a:t>
            </a:r>
            <a:r>
              <a:rPr lang="fr-FR" i="1" dirty="0" smtClean="0"/>
              <a:t>. </a:t>
            </a:r>
            <a:r>
              <a:rPr lang="fr-FR" dirty="0" smtClean="0"/>
              <a:t>» </a:t>
            </a:r>
            <a:r>
              <a:rPr lang="fr-FR" dirty="0"/>
              <a:t>(</a:t>
            </a:r>
            <a:r>
              <a:rPr lang="fr-FR" dirty="0" err="1"/>
              <a:t>Prandi</a:t>
            </a:r>
            <a:r>
              <a:rPr lang="fr-FR" dirty="0"/>
              <a:t>, Rossi, 2012 : 7)</a:t>
            </a:r>
            <a:endParaRPr lang="it-IT" dirty="0"/>
          </a:p>
        </p:txBody>
      </p:sp>
    </p:spTree>
    <p:extLst>
      <p:ext uri="{BB962C8B-B14F-4D97-AF65-F5344CB8AC3E}">
        <p14:creationId xmlns:p14="http://schemas.microsoft.com/office/powerpoint/2010/main" val="2479353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13837" t="22898" r="10951" b="9652"/>
          <a:stretch/>
        </p:blipFill>
        <p:spPr>
          <a:xfrm>
            <a:off x="824247" y="479016"/>
            <a:ext cx="10927238" cy="5509660"/>
          </a:xfrm>
          <a:prstGeom prst="rect">
            <a:avLst/>
          </a:prstGeom>
        </p:spPr>
      </p:pic>
    </p:spTree>
    <p:extLst>
      <p:ext uri="{BB962C8B-B14F-4D97-AF65-F5344CB8AC3E}">
        <p14:creationId xmlns:p14="http://schemas.microsoft.com/office/powerpoint/2010/main" val="343561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Grazie!</a:t>
            </a:r>
            <a:endParaRPr lang="it-IT" dirty="0"/>
          </a:p>
        </p:txBody>
      </p:sp>
      <p:sp>
        <p:nvSpPr>
          <p:cNvPr id="7" name="Segnaposto contenuto 6"/>
          <p:cNvSpPr>
            <a:spLocks noGrp="1"/>
          </p:cNvSpPr>
          <p:nvPr>
            <p:ph sz="half" idx="1"/>
          </p:nvPr>
        </p:nvSpPr>
        <p:spPr>
          <a:xfrm>
            <a:off x="103031" y="1948766"/>
            <a:ext cx="11835684" cy="4023360"/>
          </a:xfrm>
        </p:spPr>
        <p:txBody>
          <a:bodyPr numCol="5">
            <a:normAutofit fontScale="25000" lnSpcReduction="20000"/>
          </a:bodyPr>
          <a:lstStyle/>
          <a:p>
            <a:r>
              <a:rPr lang="en-GB" sz="2800" dirty="0" smtClean="0"/>
              <a:t>Black </a:t>
            </a:r>
            <a:r>
              <a:rPr lang="en-GB" sz="2800" dirty="0"/>
              <a:t>(M.), 1962: </a:t>
            </a:r>
            <a:r>
              <a:rPr lang="en-GB" sz="2800" i="1" dirty="0"/>
              <a:t>Models and Metaphors</a:t>
            </a:r>
            <a:r>
              <a:rPr lang="en-GB" sz="2800" dirty="0"/>
              <a:t>, Ithaca, New York, Cornell University Press, 1962.</a:t>
            </a:r>
            <a:endParaRPr lang="it-IT" sz="2800" dirty="0"/>
          </a:p>
          <a:p>
            <a:r>
              <a:rPr lang="en-US" sz="2800" dirty="0"/>
              <a:t>Boyd (R.), 1993 [1979]: </a:t>
            </a:r>
            <a:r>
              <a:rPr lang="en-US" sz="2800" i="1" dirty="0"/>
              <a:t>Metaphor and theory change: what is ‘metaphor’ a metaphor for? </a:t>
            </a:r>
            <a:r>
              <a:rPr lang="en-US" sz="2800" dirty="0" err="1"/>
              <a:t>dans</a:t>
            </a:r>
            <a:r>
              <a:rPr lang="en-US" sz="2800" dirty="0"/>
              <a:t> </a:t>
            </a:r>
            <a:r>
              <a:rPr lang="en-US" sz="2800" dirty="0" err="1"/>
              <a:t>Ortony</a:t>
            </a:r>
            <a:r>
              <a:rPr lang="en-US" sz="2800" dirty="0"/>
              <a:t> (A.), ed., </a:t>
            </a:r>
            <a:r>
              <a:rPr lang="en-US" sz="2800" i="1" dirty="0"/>
              <a:t>Metaphor and thought</a:t>
            </a:r>
            <a:r>
              <a:rPr lang="en-US" sz="2800" dirty="0"/>
              <a:t>, Cambridge, Cambridge University Press, pp. 481-532.</a:t>
            </a:r>
            <a:endParaRPr lang="it-IT" sz="2800" dirty="0"/>
          </a:p>
          <a:p>
            <a:r>
              <a:rPr lang="en-US" sz="2800" dirty="0"/>
              <a:t>Brown (Th.), 2008: </a:t>
            </a:r>
            <a:r>
              <a:rPr lang="en-US" sz="2800" i="1" dirty="0"/>
              <a:t>Making truth. Metaphor in science</a:t>
            </a:r>
            <a:r>
              <a:rPr lang="en-US" sz="2800" dirty="0"/>
              <a:t>, University of Illinois Press, 2003.	</a:t>
            </a:r>
            <a:endParaRPr lang="it-IT" sz="2800" dirty="0"/>
          </a:p>
          <a:p>
            <a:r>
              <a:rPr lang="es-ES" sz="2800" dirty="0" smtClean="0"/>
              <a:t>Cabré (M.T.), 1999: </a:t>
            </a:r>
            <a:r>
              <a:rPr lang="es-ES" sz="2800" i="1" dirty="0"/>
              <a:t>La terminología. Representación y comunicación. Una teoría de base comunicativa y otros artículos</a:t>
            </a:r>
            <a:r>
              <a:rPr lang="es-ES" sz="2800" dirty="0"/>
              <a:t>, Barcelona, Institut Universitari </a:t>
            </a:r>
            <a:r>
              <a:rPr lang="es-ES" sz="2800" dirty="0" smtClean="0"/>
              <a:t>de </a:t>
            </a:r>
            <a:r>
              <a:rPr lang="es-ES" sz="2800" dirty="0"/>
              <a:t>Lingüística Aplicada, Universitat Pompeu Fabra</a:t>
            </a:r>
            <a:r>
              <a:rPr lang="es-ES" sz="2800" dirty="0" smtClean="0"/>
              <a:t>.</a:t>
            </a:r>
          </a:p>
          <a:p>
            <a:r>
              <a:rPr lang="fr-FR" sz="2800" dirty="0" smtClean="0"/>
              <a:t>Cabré (</a:t>
            </a:r>
            <a:r>
              <a:rPr lang="fr-FR" sz="2800" dirty="0"/>
              <a:t>M</a:t>
            </a:r>
            <a:r>
              <a:rPr lang="fr-FR" sz="2800" dirty="0" smtClean="0"/>
              <a:t>.T.), 2011:. </a:t>
            </a:r>
            <a:r>
              <a:rPr lang="fr-FR" sz="2800" dirty="0"/>
              <a:t>"El </a:t>
            </a:r>
            <a:r>
              <a:rPr lang="fr-FR" sz="2800" dirty="0" err="1"/>
              <a:t>principio</a:t>
            </a:r>
            <a:r>
              <a:rPr lang="fr-FR" sz="2800" dirty="0"/>
              <a:t> de </a:t>
            </a:r>
            <a:r>
              <a:rPr lang="fr-FR" sz="2800" dirty="0" err="1"/>
              <a:t>poliedricidad</a:t>
            </a:r>
            <a:r>
              <a:rPr lang="fr-FR" sz="2800" dirty="0"/>
              <a:t>: la </a:t>
            </a:r>
            <a:r>
              <a:rPr lang="fr-FR" sz="2800" dirty="0" err="1"/>
              <a:t>articulación</a:t>
            </a:r>
            <a:r>
              <a:rPr lang="fr-FR" sz="2800" dirty="0"/>
              <a:t> de </a:t>
            </a:r>
            <a:r>
              <a:rPr lang="fr-FR" sz="2800" dirty="0" err="1"/>
              <a:t>lo</a:t>
            </a:r>
            <a:r>
              <a:rPr lang="fr-FR" sz="2800" dirty="0"/>
              <a:t> </a:t>
            </a:r>
            <a:r>
              <a:rPr lang="fr-FR" sz="2800" dirty="0" err="1"/>
              <a:t>discursivo</a:t>
            </a:r>
            <a:r>
              <a:rPr lang="fr-FR" sz="2800" dirty="0"/>
              <a:t>, </a:t>
            </a:r>
            <a:r>
              <a:rPr lang="fr-FR" sz="2800" dirty="0" err="1"/>
              <a:t>lo</a:t>
            </a:r>
            <a:r>
              <a:rPr lang="fr-FR" sz="2800" dirty="0"/>
              <a:t> </a:t>
            </a:r>
            <a:r>
              <a:rPr lang="fr-FR" sz="2800" dirty="0" err="1"/>
              <a:t>cognitivo</a:t>
            </a:r>
            <a:r>
              <a:rPr lang="fr-FR" sz="2800" dirty="0"/>
              <a:t> y </a:t>
            </a:r>
            <a:r>
              <a:rPr lang="fr-FR" sz="2800" dirty="0" err="1"/>
              <a:t>lo</a:t>
            </a:r>
            <a:r>
              <a:rPr lang="fr-FR" sz="2800" dirty="0"/>
              <a:t> </a:t>
            </a:r>
            <a:r>
              <a:rPr lang="fr-FR" sz="2800" dirty="0" err="1"/>
              <a:t>lingüístico</a:t>
            </a:r>
            <a:r>
              <a:rPr lang="fr-FR" sz="2800" dirty="0"/>
              <a:t> en </a:t>
            </a:r>
            <a:r>
              <a:rPr lang="fr-FR" sz="2800" dirty="0" err="1"/>
              <a:t>terminología</a:t>
            </a:r>
            <a:r>
              <a:rPr lang="fr-FR" sz="2800" dirty="0"/>
              <a:t> (I)". </a:t>
            </a:r>
            <a:r>
              <a:rPr lang="fr-FR" sz="2800" i="1" dirty="0" smtClean="0"/>
              <a:t>Organon </a:t>
            </a:r>
            <a:r>
              <a:rPr lang="fr-FR" sz="2800" dirty="0"/>
              <a:t>25(50). Porto </a:t>
            </a:r>
            <a:r>
              <a:rPr lang="fr-FR" sz="2800" dirty="0" err="1"/>
              <a:t>Alegre</a:t>
            </a:r>
            <a:r>
              <a:rPr lang="fr-FR" sz="2800" dirty="0"/>
              <a:t>: </a:t>
            </a:r>
            <a:r>
              <a:rPr lang="fr-FR" sz="2800" dirty="0" err="1"/>
              <a:t>Universidade</a:t>
            </a:r>
            <a:r>
              <a:rPr lang="fr-FR" sz="2800" dirty="0"/>
              <a:t> </a:t>
            </a:r>
            <a:r>
              <a:rPr lang="fr-FR" sz="2800" dirty="0" err="1"/>
              <a:t>Federal</a:t>
            </a:r>
            <a:r>
              <a:rPr lang="fr-FR" sz="2800" dirty="0"/>
              <a:t> do Rio Grande do Sul. </a:t>
            </a:r>
            <a:r>
              <a:rPr lang="fr-FR" sz="2800" dirty="0" err="1"/>
              <a:t>pàg</a:t>
            </a:r>
            <a:r>
              <a:rPr lang="fr-FR" sz="2800" dirty="0"/>
              <a:t>. 125-152. </a:t>
            </a:r>
            <a:endParaRPr lang="fr-FR" sz="2800" dirty="0" smtClean="0"/>
          </a:p>
          <a:p>
            <a:r>
              <a:rPr lang="fr-FR" sz="2800" dirty="0" smtClean="0"/>
              <a:t>Cortès </a:t>
            </a:r>
            <a:r>
              <a:rPr lang="fr-FR" sz="2800" dirty="0"/>
              <a:t>(C.), éd., 2006 : </a:t>
            </a:r>
            <a:r>
              <a:rPr lang="fr-FR" sz="2800" i="1" dirty="0"/>
              <a:t>La métaphore. Du discours général aux discours spécialisés</a:t>
            </a:r>
            <a:r>
              <a:rPr lang="fr-FR" sz="2800" dirty="0"/>
              <a:t>, Cahier du C.I.E.L. 2000-2003, Paris.</a:t>
            </a:r>
            <a:endParaRPr lang="it-IT" sz="2800" dirty="0"/>
          </a:p>
          <a:p>
            <a:r>
              <a:rPr lang="fr-FR" sz="2800" dirty="0" err="1" smtClean="0"/>
              <a:t>Depecker</a:t>
            </a:r>
            <a:r>
              <a:rPr lang="fr-FR" sz="2800" dirty="0" smtClean="0"/>
              <a:t> </a:t>
            </a:r>
            <a:r>
              <a:rPr lang="fr-FR" sz="2800" dirty="0"/>
              <a:t>(L.), 2001 : </a:t>
            </a:r>
            <a:r>
              <a:rPr lang="fr-FR" sz="2800" i="1" dirty="0"/>
              <a:t>L'invention de la langue. Le choix des mots nouveaux,</a:t>
            </a:r>
            <a:r>
              <a:rPr lang="fr-FR" sz="2800" dirty="0"/>
              <a:t> Paris, Armand Colin.</a:t>
            </a:r>
            <a:endParaRPr lang="it-IT" sz="2800" dirty="0"/>
          </a:p>
          <a:p>
            <a:r>
              <a:rPr lang="fr-FR" sz="2800" dirty="0" err="1"/>
              <a:t>Dury</a:t>
            </a:r>
            <a:r>
              <a:rPr lang="fr-FR" sz="2800" dirty="0"/>
              <a:t> (P.), Maniez (F.), </a:t>
            </a:r>
            <a:r>
              <a:rPr lang="fr-FR" sz="2800" dirty="0" err="1"/>
              <a:t>Arlin</a:t>
            </a:r>
            <a:r>
              <a:rPr lang="fr-FR" sz="2800" dirty="0"/>
              <a:t> (N.), Rougemont (C.), </a:t>
            </a:r>
            <a:r>
              <a:rPr lang="fr-FR" sz="2800" dirty="0" err="1"/>
              <a:t>éds</a:t>
            </a:r>
            <a:r>
              <a:rPr lang="fr-FR" sz="2800" dirty="0"/>
              <a:t>., 2009 : </a:t>
            </a:r>
            <a:r>
              <a:rPr lang="fr-FR" sz="2800" i="1" dirty="0"/>
              <a:t>La métaphore dans les langues de spécialité</a:t>
            </a:r>
            <a:r>
              <a:rPr lang="fr-FR" sz="2800" dirty="0"/>
              <a:t>, Grenoble, Presses Universitaires de Grenoble.</a:t>
            </a:r>
            <a:endParaRPr lang="it-IT" sz="2800" dirty="0"/>
          </a:p>
          <a:p>
            <a:r>
              <a:rPr lang="en-US" sz="2800" dirty="0" err="1"/>
              <a:t>Fauconnier</a:t>
            </a:r>
            <a:r>
              <a:rPr lang="en-US" sz="2800" dirty="0"/>
              <a:t> (G.), Turner (M.), 2008 : </a:t>
            </a:r>
            <a:r>
              <a:rPr lang="en-US" sz="2800" i="1" dirty="0"/>
              <a:t>The way we think: conceptual blending and the mind’s hidden complexities</a:t>
            </a:r>
            <a:r>
              <a:rPr lang="en-US" sz="2800" dirty="0"/>
              <a:t>, New York, Basic Books.</a:t>
            </a:r>
            <a:endParaRPr lang="it-IT" sz="2800" dirty="0"/>
          </a:p>
          <a:p>
            <a:r>
              <a:rPr lang="fr-FR" sz="2800" dirty="0" smtClean="0"/>
              <a:t>Gardes-</a:t>
            </a:r>
            <a:r>
              <a:rPr lang="fr-FR" sz="2800" dirty="0" err="1" smtClean="0"/>
              <a:t>Tamine</a:t>
            </a:r>
            <a:r>
              <a:rPr lang="fr-FR" sz="2800" dirty="0" smtClean="0"/>
              <a:t> </a:t>
            </a:r>
            <a:r>
              <a:rPr lang="fr-FR" sz="2800" dirty="0"/>
              <a:t>(J.), 2011 : </a:t>
            </a:r>
            <a:r>
              <a:rPr lang="fr-FR" sz="2800" i="1" dirty="0"/>
              <a:t>Au cœur du langage. La métaphore</a:t>
            </a:r>
            <a:r>
              <a:rPr lang="fr-FR" sz="2800" dirty="0"/>
              <a:t>, Paris, Colin.</a:t>
            </a:r>
            <a:endParaRPr lang="it-IT" sz="2800" dirty="0"/>
          </a:p>
          <a:p>
            <a:r>
              <a:rPr lang="fr-FR" sz="2800" dirty="0"/>
              <a:t>Gaudin (F.), 2002 : </a:t>
            </a:r>
            <a:r>
              <a:rPr lang="fr-FR" sz="2800" i="1" dirty="0" err="1"/>
              <a:t>Socioterminologie</a:t>
            </a:r>
            <a:r>
              <a:rPr lang="fr-FR" sz="2800" dirty="0"/>
              <a:t>, Bruxelles, De Boeck. </a:t>
            </a:r>
            <a:endParaRPr lang="it-IT" sz="2800" dirty="0"/>
          </a:p>
          <a:p>
            <a:r>
              <a:rPr lang="en-US" sz="2800" dirty="0" err="1" smtClean="0"/>
              <a:t>Goatly</a:t>
            </a:r>
            <a:r>
              <a:rPr lang="en-US" sz="2800" dirty="0" smtClean="0"/>
              <a:t> </a:t>
            </a:r>
            <a:r>
              <a:rPr lang="en-US" sz="2800" dirty="0"/>
              <a:t>(A.), 2007: </a:t>
            </a:r>
            <a:r>
              <a:rPr lang="en-US" sz="2800" i="1" dirty="0"/>
              <a:t>Washing the brain. Metaphor and hidden ideology</a:t>
            </a:r>
            <a:r>
              <a:rPr lang="en-US" sz="2800" dirty="0"/>
              <a:t>, Amsterdam-Philadelphia, John Benjamins Publishing.</a:t>
            </a:r>
            <a:endParaRPr lang="it-IT" sz="2800" dirty="0"/>
          </a:p>
          <a:p>
            <a:r>
              <a:rPr lang="fr-FR" sz="2800" dirty="0" err="1" smtClean="0"/>
              <a:t>Hallyn</a:t>
            </a:r>
            <a:r>
              <a:rPr lang="fr-FR" sz="2800" dirty="0" smtClean="0"/>
              <a:t> </a:t>
            </a:r>
            <a:r>
              <a:rPr lang="fr-FR" sz="2800" dirty="0"/>
              <a:t>(F.), 2004 : </a:t>
            </a:r>
            <a:r>
              <a:rPr lang="fr-FR" sz="2800" i="1" dirty="0"/>
              <a:t>Les structures rhétoriques de la science de Kepler à Maxwell</a:t>
            </a:r>
            <a:r>
              <a:rPr lang="fr-FR" sz="2800" dirty="0"/>
              <a:t>, Paris, Seuil.</a:t>
            </a:r>
            <a:endParaRPr lang="it-IT" sz="2800" dirty="0"/>
          </a:p>
          <a:p>
            <a:r>
              <a:rPr lang="en-US" sz="2800" dirty="0"/>
              <a:t>Hesse (M.), 1963: </a:t>
            </a:r>
            <a:r>
              <a:rPr lang="en-US" sz="2800" i="1" dirty="0"/>
              <a:t>Models and analogies in science</a:t>
            </a:r>
            <a:r>
              <a:rPr lang="en-US" sz="2800" dirty="0"/>
              <a:t>, London, </a:t>
            </a:r>
            <a:r>
              <a:rPr lang="en-US" sz="2800" dirty="0" err="1"/>
              <a:t>Sheed</a:t>
            </a:r>
            <a:r>
              <a:rPr lang="en-US" sz="2800" dirty="0"/>
              <a:t> and Ward.</a:t>
            </a:r>
            <a:endParaRPr lang="it-IT" sz="2800" dirty="0"/>
          </a:p>
          <a:p>
            <a:r>
              <a:rPr lang="fr-FR" sz="2800" dirty="0" err="1"/>
              <a:t>Holton</a:t>
            </a:r>
            <a:r>
              <a:rPr lang="fr-FR" sz="2800" dirty="0"/>
              <a:t> (G.), 1982 : </a:t>
            </a:r>
            <a:r>
              <a:rPr lang="fr-FR" sz="2800" i="1" dirty="0"/>
              <a:t>L’invention scientifique. </a:t>
            </a:r>
            <a:r>
              <a:rPr lang="fr-FR" sz="2800" i="1" dirty="0" err="1"/>
              <a:t>Thêmata</a:t>
            </a:r>
            <a:r>
              <a:rPr lang="fr-FR" sz="2800" i="1" dirty="0"/>
              <a:t> et interprétation</a:t>
            </a:r>
            <a:r>
              <a:rPr lang="fr-FR" sz="2800" dirty="0"/>
              <a:t>, trad. de l’anglais par P. </a:t>
            </a:r>
            <a:r>
              <a:rPr lang="fr-FR" sz="2800" dirty="0" err="1"/>
              <a:t>Scheurer</a:t>
            </a:r>
            <a:r>
              <a:rPr lang="fr-FR" sz="2800" dirty="0"/>
              <a:t>, Paris, PUF.</a:t>
            </a:r>
            <a:endParaRPr lang="it-IT" sz="2800" dirty="0"/>
          </a:p>
          <a:p>
            <a:r>
              <a:rPr lang="en-US" sz="2800" dirty="0" err="1"/>
              <a:t>Humbley</a:t>
            </a:r>
            <a:r>
              <a:rPr lang="en-US" sz="2800" dirty="0"/>
              <a:t> (J.), 2006a: </a:t>
            </a:r>
            <a:r>
              <a:rPr lang="fr-FR" sz="2800" dirty="0"/>
              <a:t>« </a:t>
            </a:r>
            <a:r>
              <a:rPr lang="en-US" sz="2800" dirty="0"/>
              <a:t>La </a:t>
            </a:r>
            <a:r>
              <a:rPr lang="en-US" sz="2800" dirty="0" err="1"/>
              <a:t>traduction</a:t>
            </a:r>
            <a:r>
              <a:rPr lang="en-US" sz="2800" dirty="0"/>
              <a:t> des </a:t>
            </a:r>
            <a:r>
              <a:rPr lang="en-US" sz="2800" dirty="0" err="1"/>
              <a:t>métaphores</a:t>
            </a:r>
            <a:r>
              <a:rPr lang="en-US" sz="2800" dirty="0"/>
              <a:t> </a:t>
            </a:r>
            <a:r>
              <a:rPr lang="en-US" sz="2800" dirty="0" err="1"/>
              <a:t>dans</a:t>
            </a:r>
            <a:r>
              <a:rPr lang="en-US" sz="2800" dirty="0"/>
              <a:t> les </a:t>
            </a:r>
            <a:r>
              <a:rPr lang="en-US" sz="2800" dirty="0" err="1"/>
              <a:t>langues</a:t>
            </a:r>
            <a:r>
              <a:rPr lang="en-US" sz="2800" dirty="0"/>
              <a:t> de </a:t>
            </a:r>
            <a:r>
              <a:rPr lang="en-US" sz="2800" dirty="0" err="1"/>
              <a:t>spécialité</a:t>
            </a:r>
            <a:r>
              <a:rPr lang="en-US" sz="2800" dirty="0"/>
              <a:t> : le </a:t>
            </a:r>
            <a:r>
              <a:rPr lang="en-US" sz="2800" dirty="0" err="1"/>
              <a:t>cas</a:t>
            </a:r>
            <a:r>
              <a:rPr lang="en-US" sz="2800" dirty="0"/>
              <a:t> des virus </a:t>
            </a:r>
            <a:r>
              <a:rPr lang="en-US" sz="2800" dirty="0" err="1"/>
              <a:t>informatiques</a:t>
            </a:r>
            <a:r>
              <a:rPr lang="en-US" sz="2800" dirty="0"/>
              <a:t> </a:t>
            </a:r>
            <a:r>
              <a:rPr lang="fr-FR" sz="2800" dirty="0"/>
              <a:t>», </a:t>
            </a:r>
            <a:r>
              <a:rPr lang="fr-FR" sz="2800" i="1" dirty="0"/>
              <a:t>L</a:t>
            </a:r>
            <a:r>
              <a:rPr lang="en-US" sz="2800" i="1" dirty="0" err="1"/>
              <a:t>ynx</a:t>
            </a:r>
            <a:r>
              <a:rPr lang="en-US" sz="2800" i="1" dirty="0"/>
              <a:t> </a:t>
            </a:r>
            <a:r>
              <a:rPr lang="en-US" sz="2800" dirty="0"/>
              <a:t>52, pp. 49-62. </a:t>
            </a:r>
            <a:endParaRPr lang="it-IT" sz="2800" dirty="0"/>
          </a:p>
          <a:p>
            <a:r>
              <a:rPr lang="en-US" sz="2800" dirty="0" err="1"/>
              <a:t>Humbley</a:t>
            </a:r>
            <a:r>
              <a:rPr lang="en-US" sz="2800" dirty="0"/>
              <a:t> (J.), 2006b: </a:t>
            </a:r>
            <a:r>
              <a:rPr lang="fr-FR" sz="2800" dirty="0"/>
              <a:t>« </a:t>
            </a:r>
            <a:r>
              <a:rPr lang="en-US" sz="2800" dirty="0"/>
              <a:t>Metaphor and Secondary term formation </a:t>
            </a:r>
            <a:r>
              <a:rPr lang="fr-FR" sz="2800" dirty="0"/>
              <a:t>»</a:t>
            </a:r>
            <a:r>
              <a:rPr lang="en-US" sz="2800" dirty="0"/>
              <a:t>, </a:t>
            </a:r>
            <a:r>
              <a:rPr lang="en-US" sz="2800" dirty="0" err="1"/>
              <a:t>dans</a:t>
            </a:r>
            <a:r>
              <a:rPr lang="en-US" sz="2800" dirty="0"/>
              <a:t> </a:t>
            </a:r>
            <a:r>
              <a:rPr lang="en-US" sz="2800" dirty="0" err="1"/>
              <a:t>Cortès</a:t>
            </a:r>
            <a:r>
              <a:rPr lang="en-US" sz="2800" dirty="0"/>
              <a:t> (C.), </a:t>
            </a:r>
            <a:r>
              <a:rPr lang="en-US" sz="2800" dirty="0" err="1"/>
              <a:t>éd</a:t>
            </a:r>
            <a:r>
              <a:rPr lang="en-US" sz="2800" dirty="0"/>
              <a:t>., </a:t>
            </a:r>
            <a:r>
              <a:rPr lang="en-US" sz="2800" i="1" dirty="0"/>
              <a:t>Cahiers du CIEL </a:t>
            </a:r>
            <a:r>
              <a:rPr lang="en-US" sz="2800" i="1" dirty="0" smtClean="0"/>
              <a:t>2000-2003 </a:t>
            </a:r>
            <a:r>
              <a:rPr lang="en-US" sz="2800" i="1" dirty="0"/>
              <a:t>: La </a:t>
            </a:r>
            <a:r>
              <a:rPr lang="en-US" sz="2800" i="1" dirty="0" err="1"/>
              <a:t>métaphore</a:t>
            </a:r>
            <a:r>
              <a:rPr lang="en-US" sz="2800" i="1" dirty="0"/>
              <a:t> : du </a:t>
            </a:r>
            <a:r>
              <a:rPr lang="en-US" sz="2800" i="1" dirty="0" err="1"/>
              <a:t>discours</a:t>
            </a:r>
            <a:r>
              <a:rPr lang="en-US" sz="2800" i="1" dirty="0"/>
              <a:t> </a:t>
            </a:r>
            <a:r>
              <a:rPr lang="en-US" sz="2800" i="1" dirty="0" err="1"/>
              <a:t>général</a:t>
            </a:r>
            <a:r>
              <a:rPr lang="en-US" sz="2800" i="1" dirty="0"/>
              <a:t> aux </a:t>
            </a:r>
            <a:r>
              <a:rPr lang="en-US" sz="2800" i="1" dirty="0" err="1"/>
              <a:t>discours</a:t>
            </a:r>
            <a:r>
              <a:rPr lang="en-US" sz="2800" i="1" dirty="0"/>
              <a:t> </a:t>
            </a:r>
            <a:r>
              <a:rPr lang="en-US" sz="2800" i="1" dirty="0" err="1"/>
              <a:t>spécialisés</a:t>
            </a:r>
            <a:r>
              <a:rPr lang="en-US" sz="2800" dirty="0"/>
              <a:t>, pp. 199-212.</a:t>
            </a:r>
            <a:endParaRPr lang="it-IT" sz="2800" dirty="0"/>
          </a:p>
          <a:p>
            <a:r>
              <a:rPr lang="en-US" sz="2800" dirty="0" err="1"/>
              <a:t>Humbley</a:t>
            </a:r>
            <a:r>
              <a:rPr lang="en-US" sz="2800" dirty="0"/>
              <a:t> (J.), 2012: « Retour aux </a:t>
            </a:r>
            <a:r>
              <a:rPr lang="en-US" sz="2800" dirty="0" err="1"/>
              <a:t>origines</a:t>
            </a:r>
            <a:r>
              <a:rPr lang="en-US" sz="2800" dirty="0"/>
              <a:t> de la </a:t>
            </a:r>
            <a:r>
              <a:rPr lang="en-US" sz="2800" dirty="0" err="1"/>
              <a:t>terminologie</a:t>
            </a:r>
            <a:r>
              <a:rPr lang="en-US" sz="2800" dirty="0"/>
              <a:t> : </a:t>
            </a:r>
            <a:r>
              <a:rPr lang="en-US" sz="2800" dirty="0" err="1"/>
              <a:t>l’acte</a:t>
            </a:r>
            <a:r>
              <a:rPr lang="en-US" sz="2800" dirty="0"/>
              <a:t> de </a:t>
            </a:r>
            <a:r>
              <a:rPr lang="en-US" sz="2800" dirty="0" err="1"/>
              <a:t>dénomination</a:t>
            </a:r>
            <a:r>
              <a:rPr lang="en-US" sz="2800" dirty="0"/>
              <a:t> », </a:t>
            </a:r>
            <a:r>
              <a:rPr lang="en-US" sz="2800" i="1" dirty="0"/>
              <a:t>Langue </a:t>
            </a:r>
            <a:r>
              <a:rPr lang="en-US" sz="2800" i="1" dirty="0" err="1"/>
              <a:t>française</a:t>
            </a:r>
            <a:r>
              <a:rPr lang="en-US" sz="2800" dirty="0"/>
              <a:t>, 17, pp.111-129.</a:t>
            </a:r>
            <a:endParaRPr lang="it-IT" sz="2800" dirty="0"/>
          </a:p>
          <a:p>
            <a:r>
              <a:rPr lang="en-US" sz="2800" dirty="0"/>
              <a:t>Kuhn (T.S.), 1980[1962]: </a:t>
            </a:r>
            <a:r>
              <a:rPr lang="en-US" sz="2800" i="1" dirty="0"/>
              <a:t>The structure of scientific revolutions</a:t>
            </a:r>
            <a:r>
              <a:rPr lang="en-US" sz="2800" dirty="0"/>
              <a:t>, Chicago – London, University of Chicago Press.</a:t>
            </a:r>
            <a:endParaRPr lang="it-IT" sz="2800" dirty="0"/>
          </a:p>
          <a:p>
            <a:r>
              <a:rPr lang="en-US" sz="2800" dirty="0" err="1"/>
              <a:t>Lakoff</a:t>
            </a:r>
            <a:r>
              <a:rPr lang="en-US" sz="2800" dirty="0"/>
              <a:t> (G.), Johnson (M.), 1980: </a:t>
            </a:r>
            <a:r>
              <a:rPr lang="en-US" sz="2800" i="1" dirty="0"/>
              <a:t>Metaphors we live by</a:t>
            </a:r>
            <a:r>
              <a:rPr lang="en-US" sz="2800" dirty="0"/>
              <a:t>, Chicago, University of Chicago Press.</a:t>
            </a:r>
            <a:endParaRPr lang="it-IT" sz="2800" dirty="0"/>
          </a:p>
          <a:p>
            <a:r>
              <a:rPr lang="fr-FR" sz="2800" dirty="0" err="1"/>
              <a:t>Luminet</a:t>
            </a:r>
            <a:r>
              <a:rPr lang="fr-FR" sz="2800" dirty="0"/>
              <a:t> (J-P.), 2011 : </a:t>
            </a:r>
            <a:r>
              <a:rPr lang="fr-FR" sz="2800" i="1" dirty="0"/>
              <a:t>Illuminations : cosmos et esthétique</a:t>
            </a:r>
            <a:r>
              <a:rPr lang="fr-FR" sz="2800" dirty="0"/>
              <a:t>, Paris, Jacob.</a:t>
            </a:r>
            <a:endParaRPr lang="it-IT" sz="2800" dirty="0"/>
          </a:p>
          <a:p>
            <a:r>
              <a:rPr lang="en-US" sz="2800" dirty="0" err="1" smtClean="0"/>
              <a:t>Mermin</a:t>
            </a:r>
            <a:r>
              <a:rPr lang="en-US" sz="2800" dirty="0" smtClean="0"/>
              <a:t> </a:t>
            </a:r>
            <a:r>
              <a:rPr lang="en-US" sz="2800" dirty="0"/>
              <a:t>(D.N.), 1981: « E pluribus </a:t>
            </a:r>
            <a:r>
              <a:rPr lang="en-US" sz="2800" dirty="0" err="1"/>
              <a:t>boojum</a:t>
            </a:r>
            <a:r>
              <a:rPr lang="en-US" sz="2800" dirty="0"/>
              <a:t>: the physicist as </a:t>
            </a:r>
            <a:r>
              <a:rPr lang="en-US" sz="2800" dirty="0" err="1"/>
              <a:t>neologist</a:t>
            </a:r>
            <a:r>
              <a:rPr lang="en-US" sz="2800" dirty="0"/>
              <a:t> », </a:t>
            </a:r>
            <a:r>
              <a:rPr lang="en-US" sz="2800" i="1" dirty="0"/>
              <a:t>Physics today</a:t>
            </a:r>
            <a:r>
              <a:rPr lang="en-US" sz="2800" dirty="0"/>
              <a:t>, pp. 46-53.</a:t>
            </a:r>
            <a:endParaRPr lang="it-IT" sz="2800" dirty="0"/>
          </a:p>
          <a:p>
            <a:r>
              <a:rPr lang="en-US" sz="2800" dirty="0" err="1"/>
              <a:t>Mermin</a:t>
            </a:r>
            <a:r>
              <a:rPr lang="en-US" sz="2800" dirty="0"/>
              <a:t> (D.N.), 1990: </a:t>
            </a:r>
            <a:r>
              <a:rPr lang="en-US" sz="2800" i="1" dirty="0" err="1"/>
              <a:t>Boojums</a:t>
            </a:r>
            <a:r>
              <a:rPr lang="en-US" sz="2800" i="1" dirty="0"/>
              <a:t> all the way through</a:t>
            </a:r>
            <a:r>
              <a:rPr lang="en-US" sz="2800" dirty="0"/>
              <a:t>, Cambridge, CUP.</a:t>
            </a:r>
            <a:r>
              <a:rPr lang="en-US" sz="2800" i="1" dirty="0"/>
              <a:t> </a:t>
            </a:r>
            <a:endParaRPr lang="it-IT" sz="2800" dirty="0"/>
          </a:p>
          <a:p>
            <a:r>
              <a:rPr lang="fr-FR" sz="2800" dirty="0" err="1"/>
              <a:t>Molino</a:t>
            </a:r>
            <a:r>
              <a:rPr lang="fr-FR" sz="2800" dirty="0"/>
              <a:t> (J.), 1979 : « Métaphore, modèles et analogies dans les sciences », </a:t>
            </a:r>
            <a:r>
              <a:rPr lang="fr-FR" sz="2800" i="1" dirty="0"/>
              <a:t>Langage</a:t>
            </a:r>
            <a:r>
              <a:rPr lang="fr-FR" sz="2800" dirty="0"/>
              <a:t>, 54, pp.83-102. </a:t>
            </a:r>
            <a:endParaRPr lang="it-IT" sz="2800" dirty="0"/>
          </a:p>
          <a:p>
            <a:r>
              <a:rPr lang="it-IT" sz="2800" dirty="0" err="1"/>
              <a:t>Montuschi</a:t>
            </a:r>
            <a:r>
              <a:rPr lang="it-IT" sz="2800" dirty="0"/>
              <a:t> (E.), 1993: </a:t>
            </a:r>
            <a:r>
              <a:rPr lang="it-IT" sz="2800" i="1" dirty="0"/>
              <a:t>Le metafore scientifiche</a:t>
            </a:r>
            <a:r>
              <a:rPr lang="it-IT" sz="2800" dirty="0"/>
              <a:t>, Milano, Franco Angeli.</a:t>
            </a:r>
          </a:p>
          <a:p>
            <a:r>
              <a:rPr lang="fr-FR" sz="2800" dirty="0"/>
              <a:t>Oliveira (I.), 2009 : </a:t>
            </a:r>
            <a:r>
              <a:rPr lang="fr-FR" sz="2800" i="1" dirty="0"/>
              <a:t>Nature et fonction de la métaphore en sciences. L’exemple de la cardiologie</a:t>
            </a:r>
            <a:r>
              <a:rPr lang="fr-FR" sz="2800" dirty="0"/>
              <a:t>, Paris, L’Harmattan. </a:t>
            </a:r>
            <a:endParaRPr lang="it-IT" sz="2800" dirty="0"/>
          </a:p>
          <a:p>
            <a:r>
              <a:rPr lang="en-US" sz="2800" dirty="0" err="1"/>
              <a:t>Ortony</a:t>
            </a:r>
            <a:r>
              <a:rPr lang="en-US" sz="2800" dirty="0"/>
              <a:t> (A.), </a:t>
            </a:r>
            <a:r>
              <a:rPr lang="en-US" sz="2800" dirty="0" err="1"/>
              <a:t>éd</a:t>
            </a:r>
            <a:r>
              <a:rPr lang="en-US" sz="2800" dirty="0"/>
              <a:t>., 1993[1979]: </a:t>
            </a:r>
            <a:r>
              <a:rPr lang="en-US" sz="2800" i="1" dirty="0"/>
              <a:t>Metaphor and thought</a:t>
            </a:r>
            <a:r>
              <a:rPr lang="en-US" sz="2800" dirty="0"/>
              <a:t>, Cambridge, CUP.</a:t>
            </a:r>
            <a:endParaRPr lang="it-IT" sz="2800" dirty="0"/>
          </a:p>
          <a:p>
            <a:r>
              <a:rPr lang="en-US" sz="2800" dirty="0" err="1" smtClean="0"/>
              <a:t>Prandi</a:t>
            </a:r>
            <a:r>
              <a:rPr lang="en-US" sz="2800" dirty="0" smtClean="0"/>
              <a:t> </a:t>
            </a:r>
            <a:r>
              <a:rPr lang="en-US" sz="2800" dirty="0"/>
              <a:t>(M.), 2012:  </a:t>
            </a:r>
            <a:r>
              <a:rPr lang="fr-FR" sz="2800" dirty="0"/>
              <a:t>« </a:t>
            </a:r>
            <a:r>
              <a:rPr lang="en-US" sz="2800" dirty="0"/>
              <a:t>A Plea for Living Metaphors: Conflictual Metaphors and Metaphorical Swarms</a:t>
            </a:r>
            <a:r>
              <a:rPr lang="fr-FR" sz="2800" dirty="0"/>
              <a:t> », </a:t>
            </a:r>
            <a:r>
              <a:rPr lang="fr-FR" sz="2800" i="1" dirty="0" err="1"/>
              <a:t>Metaphor</a:t>
            </a:r>
            <a:r>
              <a:rPr lang="fr-FR" sz="2800" i="1" dirty="0"/>
              <a:t> and Symbol,</a:t>
            </a:r>
            <a:r>
              <a:rPr lang="fr-FR" sz="2800" dirty="0"/>
              <a:t> 27(2), pp.148-170.</a:t>
            </a:r>
            <a:endParaRPr lang="it-IT" sz="2800" dirty="0"/>
          </a:p>
          <a:p>
            <a:r>
              <a:rPr lang="fr-FR" sz="2800" dirty="0" err="1"/>
              <a:t>Prandi</a:t>
            </a:r>
            <a:r>
              <a:rPr lang="fr-FR" sz="2800" dirty="0"/>
              <a:t> (M.), Rossi (M.), 2012 : « </a:t>
            </a:r>
            <a:r>
              <a:rPr lang="fr-FR" sz="2800" i="1" dirty="0"/>
              <a:t>Les métaphores dans la création de terminologie</a:t>
            </a:r>
            <a:r>
              <a:rPr lang="fr-FR" sz="2800" dirty="0"/>
              <a:t>», dans AA.VV., </a:t>
            </a:r>
            <a:r>
              <a:rPr lang="fr-FR" sz="2800" i="1" dirty="0"/>
              <a:t>Terminologie : textes, discours et accès aux savoirs spécialisés</a:t>
            </a:r>
            <a:r>
              <a:rPr lang="fr-FR" sz="2800" dirty="0"/>
              <a:t>, Brest, Ed. du GLAT, pp.7-19.</a:t>
            </a:r>
            <a:endParaRPr lang="it-IT" sz="2800" dirty="0"/>
          </a:p>
          <a:p>
            <a:r>
              <a:rPr lang="en-US" sz="2800" dirty="0"/>
              <a:t>Reddy (M.J.), 1979: </a:t>
            </a:r>
            <a:r>
              <a:rPr lang="en-US" sz="2800" i="1" dirty="0"/>
              <a:t>The conduit metaphor: a case of frame conflict in our language about language</a:t>
            </a:r>
            <a:r>
              <a:rPr lang="en-US" sz="2800" dirty="0"/>
              <a:t>, in </a:t>
            </a:r>
            <a:r>
              <a:rPr lang="en-US" sz="2800" dirty="0" err="1"/>
              <a:t>Ortony</a:t>
            </a:r>
            <a:r>
              <a:rPr lang="en-US" sz="2800" dirty="0"/>
              <a:t> (A.),</a:t>
            </a:r>
            <a:r>
              <a:rPr lang="en-US" sz="2800" dirty="0" err="1"/>
              <a:t>éd</a:t>
            </a:r>
            <a:r>
              <a:rPr lang="en-US" sz="2800" dirty="0"/>
              <a:t>., </a:t>
            </a:r>
            <a:r>
              <a:rPr lang="en-US" sz="2800" i="1" dirty="0"/>
              <a:t>Metaphor and thought</a:t>
            </a:r>
            <a:r>
              <a:rPr lang="en-US" sz="2800" dirty="0"/>
              <a:t>, Cambridge, CUP, pp.284–310.</a:t>
            </a:r>
            <a:endParaRPr lang="it-IT" sz="2800" dirty="0"/>
          </a:p>
          <a:p>
            <a:r>
              <a:rPr lang="fr-FR" sz="2800" dirty="0" err="1"/>
              <a:t>Resche</a:t>
            </a:r>
            <a:r>
              <a:rPr lang="fr-FR" sz="2800" dirty="0"/>
              <a:t> (C.), 1998 : « Discours métaphorique et monnaies : les particularités de l’euro», </a:t>
            </a:r>
            <a:r>
              <a:rPr lang="fr-FR" sz="2800" i="1" dirty="0" err="1"/>
              <a:t>Asp</a:t>
            </a:r>
            <a:r>
              <a:rPr lang="fr-FR" sz="2800" i="1" dirty="0"/>
              <a:t> </a:t>
            </a:r>
            <a:r>
              <a:rPr lang="fr-FR" sz="2800" dirty="0"/>
              <a:t>19-22, p.67-88.</a:t>
            </a:r>
            <a:endParaRPr lang="it-IT" sz="2800" dirty="0"/>
          </a:p>
          <a:p>
            <a:r>
              <a:rPr lang="fr-FR" sz="2800" dirty="0" err="1"/>
              <a:t>Resche</a:t>
            </a:r>
            <a:r>
              <a:rPr lang="fr-FR" sz="2800" dirty="0"/>
              <a:t> (C.), 2002 : « La métaphore en langue spécialisée, entre médiation et contradiction : étude d’une mutation métaphorique en anglais économique», </a:t>
            </a:r>
            <a:r>
              <a:rPr lang="fr-FR" sz="2800" i="1" dirty="0" err="1"/>
              <a:t>Asp</a:t>
            </a:r>
            <a:r>
              <a:rPr lang="fr-FR" sz="2800" dirty="0"/>
              <a:t>, 35-36, pp.103-119.</a:t>
            </a:r>
            <a:endParaRPr lang="it-IT" sz="2800" dirty="0"/>
          </a:p>
          <a:p>
            <a:r>
              <a:rPr lang="fr-FR" sz="2800" dirty="0" err="1"/>
              <a:t>Resche</a:t>
            </a:r>
            <a:r>
              <a:rPr lang="fr-FR" sz="2800" dirty="0"/>
              <a:t> (C.), 2006 : « La métaphore dans le domaine économique : lieu d’interface entre langue et culture », in </a:t>
            </a:r>
            <a:r>
              <a:rPr lang="fr-FR" sz="2800" dirty="0" err="1"/>
              <a:t>Greenstein</a:t>
            </a:r>
            <a:r>
              <a:rPr lang="fr-FR" sz="2800" cap="small" dirty="0"/>
              <a:t> (R.), </a:t>
            </a:r>
            <a:r>
              <a:rPr lang="fr-FR" sz="2800" dirty="0"/>
              <a:t>éd., </a:t>
            </a:r>
            <a:r>
              <a:rPr lang="fr-FR" sz="2800" i="1" dirty="0"/>
              <a:t>Langues &amp; cultures : une histoire d’interface</a:t>
            </a:r>
            <a:r>
              <a:rPr lang="fr-FR" sz="2800" dirty="0"/>
              <a:t>, Paris, Publications de la Sorbonne, pp. 13-43.</a:t>
            </a:r>
            <a:endParaRPr lang="it-IT" sz="2800" dirty="0"/>
          </a:p>
          <a:p>
            <a:r>
              <a:rPr lang="fr-FR" sz="2800" dirty="0" err="1"/>
              <a:t>Resche</a:t>
            </a:r>
            <a:r>
              <a:rPr lang="fr-FR" sz="2800" dirty="0"/>
              <a:t> (C.), </a:t>
            </a:r>
            <a:r>
              <a:rPr lang="it-IT" sz="2800" dirty="0"/>
              <a:t>2012 : </a:t>
            </a:r>
            <a:r>
              <a:rPr lang="en-US" sz="2800" dirty="0"/>
              <a:t>« </a:t>
            </a:r>
            <a:r>
              <a:rPr lang="it-IT" sz="2800" dirty="0" err="1"/>
              <a:t>Towards</a:t>
            </a:r>
            <a:r>
              <a:rPr lang="it-IT" sz="2800" dirty="0"/>
              <a:t> a </a:t>
            </a:r>
            <a:r>
              <a:rPr lang="it-IT" sz="2800" dirty="0" err="1"/>
              <a:t>better</a:t>
            </a:r>
            <a:r>
              <a:rPr lang="it-IT" sz="2800" dirty="0"/>
              <a:t> </a:t>
            </a:r>
            <a:r>
              <a:rPr lang="it-IT" sz="2800" dirty="0" err="1"/>
              <a:t>understanding</a:t>
            </a:r>
            <a:r>
              <a:rPr lang="it-IT" sz="2800" dirty="0"/>
              <a:t> of </a:t>
            </a:r>
            <a:r>
              <a:rPr lang="it-IT" sz="2800" dirty="0" err="1"/>
              <a:t>metaphorical</a:t>
            </a:r>
            <a:r>
              <a:rPr lang="it-IT" sz="2800" dirty="0"/>
              <a:t> networks in the </a:t>
            </a:r>
            <a:r>
              <a:rPr lang="it-IT" sz="2800" dirty="0" err="1"/>
              <a:t>language</a:t>
            </a:r>
            <a:r>
              <a:rPr lang="it-IT" sz="2800" dirty="0"/>
              <a:t> of </a:t>
            </a:r>
            <a:r>
              <a:rPr lang="it-IT" sz="2800" dirty="0" err="1"/>
              <a:t>economics</a:t>
            </a:r>
            <a:r>
              <a:rPr lang="it-IT" sz="2800" dirty="0"/>
              <a:t>: the </a:t>
            </a:r>
            <a:r>
              <a:rPr lang="it-IT" sz="2800" dirty="0" err="1"/>
              <a:t>importance</a:t>
            </a:r>
            <a:r>
              <a:rPr lang="it-IT" sz="2800" dirty="0"/>
              <a:t> of </a:t>
            </a:r>
            <a:r>
              <a:rPr lang="it-IT" sz="2800" dirty="0" err="1"/>
              <a:t>theory-constitutive</a:t>
            </a:r>
            <a:r>
              <a:rPr lang="it-IT" sz="2800" dirty="0"/>
              <a:t> </a:t>
            </a:r>
            <a:r>
              <a:rPr lang="it-IT" sz="2800" dirty="0" err="1"/>
              <a:t>metaphors</a:t>
            </a:r>
            <a:r>
              <a:rPr lang="it-IT" sz="2800" dirty="0"/>
              <a:t> </a:t>
            </a:r>
            <a:r>
              <a:rPr lang="en-US" sz="2800" dirty="0"/>
              <a:t>»</a:t>
            </a:r>
            <a:r>
              <a:rPr lang="it-IT" sz="2800" dirty="0"/>
              <a:t>, </a:t>
            </a:r>
            <a:r>
              <a:rPr lang="it-IT" sz="2800" dirty="0" err="1"/>
              <a:t>dans</a:t>
            </a:r>
            <a:r>
              <a:rPr lang="it-IT" sz="2800" dirty="0"/>
              <a:t> Herrera Soler (H.), White (M.), </a:t>
            </a:r>
            <a:r>
              <a:rPr lang="it-IT" sz="2800" dirty="0" err="1"/>
              <a:t>éds</a:t>
            </a:r>
            <a:r>
              <a:rPr lang="it-IT" sz="2800" dirty="0"/>
              <a:t>., </a:t>
            </a:r>
            <a:r>
              <a:rPr lang="it-IT" sz="2800" i="1" dirty="0" err="1"/>
              <a:t>Metaphor</a:t>
            </a:r>
            <a:r>
              <a:rPr lang="it-IT" sz="2800" i="1" dirty="0"/>
              <a:t> and </a:t>
            </a:r>
            <a:r>
              <a:rPr lang="it-IT" sz="2800" i="1" dirty="0" err="1"/>
              <a:t>mills</a:t>
            </a:r>
            <a:r>
              <a:rPr lang="it-IT" sz="2800" i="1" dirty="0"/>
              <a:t>. Figurative Language in Business and </a:t>
            </a:r>
            <a:r>
              <a:rPr lang="it-IT" sz="2800" i="1" dirty="0" err="1"/>
              <a:t>Economics</a:t>
            </a:r>
            <a:r>
              <a:rPr lang="it-IT" sz="2800" i="1" dirty="0"/>
              <a:t>, </a:t>
            </a:r>
            <a:r>
              <a:rPr lang="it-IT" sz="2800" dirty="0" err="1"/>
              <a:t>Berlin</a:t>
            </a:r>
            <a:r>
              <a:rPr lang="it-IT" sz="2800" dirty="0"/>
              <a:t>, De </a:t>
            </a:r>
            <a:r>
              <a:rPr lang="it-IT" sz="2800" dirty="0" err="1"/>
              <a:t>Gruyter</a:t>
            </a:r>
            <a:r>
              <a:rPr lang="it-IT" sz="2800" dirty="0"/>
              <a:t> </a:t>
            </a:r>
            <a:r>
              <a:rPr lang="it-IT" sz="2800" dirty="0" err="1"/>
              <a:t>Mouton</a:t>
            </a:r>
            <a:r>
              <a:rPr lang="it-IT" sz="2800" dirty="0"/>
              <a:t>, pp.77-102.</a:t>
            </a:r>
          </a:p>
          <a:p>
            <a:r>
              <a:rPr lang="fr-FR" sz="2800" dirty="0" err="1"/>
              <a:t>Resche</a:t>
            </a:r>
            <a:r>
              <a:rPr lang="fr-FR" sz="2800" dirty="0"/>
              <a:t> (C.), 2013 : « Dénominations disciplinaires et nouveaux contours d’un domaine spécialisé : le cas de la science économique », </a:t>
            </a:r>
            <a:r>
              <a:rPr lang="fr-FR" sz="2800" i="1" dirty="0" err="1"/>
              <a:t>Asp</a:t>
            </a:r>
            <a:r>
              <a:rPr lang="fr-FR" sz="2800" dirty="0"/>
              <a:t>, 64, pp.29-50.</a:t>
            </a:r>
            <a:endParaRPr lang="it-IT" sz="2800" dirty="0"/>
          </a:p>
          <a:p>
            <a:r>
              <a:rPr lang="fr-FR" sz="2800" dirty="0" err="1"/>
              <a:t>Resche</a:t>
            </a:r>
            <a:r>
              <a:rPr lang="fr-FR" sz="2800" dirty="0"/>
              <a:t> (C.), </a:t>
            </a:r>
            <a:r>
              <a:rPr lang="en-US" sz="2800" dirty="0"/>
              <a:t>2013: </a:t>
            </a:r>
            <a:r>
              <a:rPr lang="en-US" sz="2800" i="1" dirty="0"/>
              <a:t>Economic terms and beyond: </a:t>
            </a:r>
            <a:r>
              <a:rPr lang="en-US" sz="2800" i="1" dirty="0" err="1"/>
              <a:t>capitalising</a:t>
            </a:r>
            <a:r>
              <a:rPr lang="en-US" sz="2800" i="1" dirty="0"/>
              <a:t> on the wealth of notions. How researchers in </a:t>
            </a:r>
            <a:r>
              <a:rPr lang="en-US" sz="2800" i="1" dirty="0" err="1"/>
              <a:t>specialised</a:t>
            </a:r>
            <a:r>
              <a:rPr lang="en-US" sz="2800" i="1" dirty="0"/>
              <a:t> varieties of English can benefit from focusing on terms</a:t>
            </a:r>
            <a:r>
              <a:rPr lang="en-US" sz="2800" dirty="0"/>
              <a:t>, Amsterdam-Philadelphia, John Benjamins publishing.</a:t>
            </a:r>
            <a:endParaRPr lang="it-IT" sz="2800" dirty="0"/>
          </a:p>
          <a:p>
            <a:r>
              <a:rPr lang="en-US" sz="2800" dirty="0"/>
              <a:t>Richardt (S.), </a:t>
            </a:r>
            <a:r>
              <a:rPr lang="en-GB" sz="2800" dirty="0"/>
              <a:t>2005: </a:t>
            </a:r>
            <a:r>
              <a:rPr lang="en-GB" sz="2800" i="1" dirty="0"/>
              <a:t>Metaphor in languages for special purposes. The function of conceptual metaphor in written expert language and expert-lay communication in the domains of economics, medicine and computing</a:t>
            </a:r>
            <a:r>
              <a:rPr lang="en-GB" sz="2800" dirty="0"/>
              <a:t>, Berlin, Peter Lang.</a:t>
            </a:r>
            <a:endParaRPr lang="it-IT" sz="2800" dirty="0"/>
          </a:p>
          <a:p>
            <a:r>
              <a:rPr lang="it-IT" sz="2800" dirty="0"/>
              <a:t>Rossi (M.), 2015a: </a:t>
            </a:r>
            <a:r>
              <a:rPr lang="it-IT" sz="2800" i="1" dirty="0"/>
              <a:t>Pour une </a:t>
            </a:r>
            <a:r>
              <a:rPr lang="it-IT" sz="2800" i="1" dirty="0" err="1"/>
              <a:t>description</a:t>
            </a:r>
            <a:r>
              <a:rPr lang="it-IT" sz="2800" i="1" dirty="0"/>
              <a:t> </a:t>
            </a:r>
            <a:r>
              <a:rPr lang="it-IT" sz="2800" i="1" dirty="0" err="1"/>
              <a:t>du</a:t>
            </a:r>
            <a:r>
              <a:rPr lang="it-IT" sz="2800" i="1" dirty="0"/>
              <a:t> </a:t>
            </a:r>
            <a:r>
              <a:rPr lang="it-IT" sz="2800" i="1" dirty="0" err="1"/>
              <a:t>processus</a:t>
            </a:r>
            <a:r>
              <a:rPr lang="it-IT" sz="2800" i="1" dirty="0"/>
              <a:t> de </a:t>
            </a:r>
            <a:r>
              <a:rPr lang="it-IT" sz="2800" i="1" dirty="0" err="1"/>
              <a:t>création</a:t>
            </a:r>
            <a:r>
              <a:rPr lang="it-IT" sz="2800" i="1" dirty="0"/>
              <a:t> </a:t>
            </a:r>
            <a:r>
              <a:rPr lang="it-IT" sz="2800" i="1" dirty="0" err="1"/>
              <a:t>des</a:t>
            </a:r>
            <a:r>
              <a:rPr lang="it-IT" sz="2800" i="1" dirty="0"/>
              <a:t> </a:t>
            </a:r>
            <a:r>
              <a:rPr lang="it-IT" sz="2800" i="1" dirty="0" err="1"/>
              <a:t>métaphores</a:t>
            </a:r>
            <a:r>
              <a:rPr lang="it-IT" sz="2800" i="1" dirty="0"/>
              <a:t> </a:t>
            </a:r>
            <a:r>
              <a:rPr lang="it-IT" sz="2800" i="1" dirty="0" err="1"/>
              <a:t>dans</a:t>
            </a:r>
            <a:r>
              <a:rPr lang="it-IT" sz="2800" i="1" dirty="0"/>
              <a:t> le </a:t>
            </a:r>
            <a:r>
              <a:rPr lang="it-IT" sz="2800" i="1" dirty="0" err="1"/>
              <a:t>langage</a:t>
            </a:r>
            <a:r>
              <a:rPr lang="it-IT" sz="2800" i="1" dirty="0"/>
              <a:t> </a:t>
            </a:r>
            <a:r>
              <a:rPr lang="it-IT" sz="2800" i="1" dirty="0" err="1"/>
              <a:t>du</a:t>
            </a:r>
            <a:r>
              <a:rPr lang="it-IT" sz="2800" i="1" dirty="0"/>
              <a:t> vin – </a:t>
            </a:r>
            <a:r>
              <a:rPr lang="it-IT" sz="2800" i="1" dirty="0" err="1"/>
              <a:t>étude</a:t>
            </a:r>
            <a:r>
              <a:rPr lang="it-IT" sz="2800" i="1" dirty="0"/>
              <a:t> comparative </a:t>
            </a:r>
            <a:r>
              <a:rPr lang="it-IT" sz="2800" i="1" dirty="0" err="1"/>
              <a:t>français-italien</a:t>
            </a:r>
            <a:r>
              <a:rPr lang="it-IT" sz="2800" dirty="0"/>
              <a:t>, </a:t>
            </a:r>
            <a:r>
              <a:rPr lang="it-IT" sz="2800" dirty="0" err="1"/>
              <a:t>Actes</a:t>
            </a:r>
            <a:r>
              <a:rPr lang="it-IT" sz="2800" dirty="0"/>
              <a:t> </a:t>
            </a:r>
            <a:r>
              <a:rPr lang="it-IT" sz="2800" dirty="0" err="1"/>
              <a:t>du</a:t>
            </a:r>
            <a:r>
              <a:rPr lang="it-IT" sz="2800" dirty="0"/>
              <a:t> </a:t>
            </a:r>
            <a:r>
              <a:rPr lang="it-IT" sz="2800" dirty="0" err="1"/>
              <a:t>Colloque</a:t>
            </a:r>
            <a:r>
              <a:rPr lang="it-IT" sz="2800" dirty="0"/>
              <a:t> </a:t>
            </a:r>
            <a:r>
              <a:rPr lang="it-IT" sz="2800" i="1" dirty="0" err="1"/>
              <a:t>Unité</a:t>
            </a:r>
            <a:r>
              <a:rPr lang="it-IT" sz="2800" i="1" dirty="0"/>
              <a:t> et </a:t>
            </a:r>
            <a:r>
              <a:rPr lang="it-IT" sz="2800" i="1" dirty="0" err="1"/>
              <a:t>diversité</a:t>
            </a:r>
            <a:r>
              <a:rPr lang="it-IT" sz="2800" i="1" dirty="0"/>
              <a:t> </a:t>
            </a:r>
            <a:r>
              <a:rPr lang="it-IT" sz="2800" i="1" dirty="0" err="1"/>
              <a:t>dans</a:t>
            </a:r>
            <a:r>
              <a:rPr lang="it-IT" sz="2800" i="1" dirty="0"/>
              <a:t> le </a:t>
            </a:r>
            <a:r>
              <a:rPr lang="it-IT" sz="2800" i="1" dirty="0" err="1"/>
              <a:t>discours</a:t>
            </a:r>
            <a:r>
              <a:rPr lang="it-IT" sz="2800" i="1" dirty="0"/>
              <a:t> </a:t>
            </a:r>
            <a:r>
              <a:rPr lang="it-IT" sz="2800" i="1" dirty="0" err="1"/>
              <a:t>sur</a:t>
            </a:r>
            <a:r>
              <a:rPr lang="it-IT" sz="2800" i="1" dirty="0"/>
              <a:t> le vin en Europe </a:t>
            </a:r>
            <a:r>
              <a:rPr lang="it-IT" sz="2800" i="1" dirty="0" err="1"/>
              <a:t>Einheit</a:t>
            </a:r>
            <a:r>
              <a:rPr lang="it-IT" sz="2800" i="1" dirty="0"/>
              <a:t> und </a:t>
            </a:r>
            <a:r>
              <a:rPr lang="it-IT" sz="2800" i="1" dirty="0" err="1"/>
              <a:t>Vielfalt</a:t>
            </a:r>
            <a:r>
              <a:rPr lang="it-IT" sz="2800" i="1" dirty="0"/>
              <a:t> </a:t>
            </a:r>
            <a:r>
              <a:rPr lang="it-IT" sz="2800" i="1" dirty="0" err="1"/>
              <a:t>der</a:t>
            </a:r>
            <a:r>
              <a:rPr lang="it-IT" sz="2800" i="1" dirty="0"/>
              <a:t> </a:t>
            </a:r>
            <a:r>
              <a:rPr lang="it-IT" sz="2800" i="1" dirty="0" err="1"/>
              <a:t>Weindiskurse</a:t>
            </a:r>
            <a:r>
              <a:rPr lang="it-IT" sz="2800" i="1" dirty="0"/>
              <a:t> in Europa</a:t>
            </a:r>
            <a:r>
              <a:rPr lang="it-IT" sz="2800" dirty="0"/>
              <a:t>, (</a:t>
            </a:r>
            <a:r>
              <a:rPr lang="it-IT" sz="2800" dirty="0" err="1"/>
              <a:t>InnTrans</a:t>
            </a:r>
            <a:r>
              <a:rPr lang="it-IT" sz="2800" dirty="0"/>
              <a:t>), Frankfurt/M. et al.: Peter Lang. 2015, pp.119-130.</a:t>
            </a:r>
          </a:p>
          <a:p>
            <a:r>
              <a:rPr lang="it-IT" sz="2800" dirty="0"/>
              <a:t>Rossi (M.), 2015b: </a:t>
            </a:r>
            <a:r>
              <a:rPr lang="it-IT" sz="2800" i="1" dirty="0"/>
              <a:t>In </a:t>
            </a:r>
            <a:r>
              <a:rPr lang="it-IT" sz="2800" i="1" dirty="0" err="1"/>
              <a:t>rure</a:t>
            </a:r>
            <a:r>
              <a:rPr lang="it-IT" sz="2800" i="1" dirty="0"/>
              <a:t> alieno. </a:t>
            </a:r>
            <a:r>
              <a:rPr lang="it-IT" sz="2800" i="1" dirty="0" err="1"/>
              <a:t>Métaphores</a:t>
            </a:r>
            <a:r>
              <a:rPr lang="it-IT" sz="2800" i="1" dirty="0"/>
              <a:t> et </a:t>
            </a:r>
            <a:r>
              <a:rPr lang="it-IT" sz="2800" i="1" dirty="0" err="1"/>
              <a:t>termes</a:t>
            </a:r>
            <a:r>
              <a:rPr lang="it-IT" sz="2800" i="1" dirty="0"/>
              <a:t> </a:t>
            </a:r>
            <a:r>
              <a:rPr lang="it-IT" sz="2800" i="1" dirty="0" err="1"/>
              <a:t>nomades</a:t>
            </a:r>
            <a:r>
              <a:rPr lang="it-IT" sz="2800" i="1" dirty="0"/>
              <a:t> </a:t>
            </a:r>
            <a:r>
              <a:rPr lang="it-IT" sz="2800" i="1" dirty="0" err="1"/>
              <a:t>dans</a:t>
            </a:r>
            <a:r>
              <a:rPr lang="it-IT" sz="2800" i="1" dirty="0"/>
              <a:t> </a:t>
            </a:r>
            <a:r>
              <a:rPr lang="it-IT" sz="2800" i="1" dirty="0" err="1"/>
              <a:t>les</a:t>
            </a:r>
            <a:r>
              <a:rPr lang="it-IT" sz="2800" i="1" dirty="0"/>
              <a:t> </a:t>
            </a:r>
            <a:r>
              <a:rPr lang="it-IT" sz="2800" i="1" dirty="0" err="1"/>
              <a:t>langues</a:t>
            </a:r>
            <a:r>
              <a:rPr lang="it-IT" sz="2800" i="1" dirty="0"/>
              <a:t> de </a:t>
            </a:r>
            <a:r>
              <a:rPr lang="it-IT" sz="2800" i="1" dirty="0" err="1"/>
              <a:t>spécialité</a:t>
            </a:r>
            <a:r>
              <a:rPr lang="it-IT" sz="2800" dirty="0"/>
              <a:t>, Berne, Peter Lang.</a:t>
            </a:r>
          </a:p>
          <a:p>
            <a:r>
              <a:rPr lang="it-IT" sz="2800" dirty="0"/>
              <a:t>Rossi (M.), 2015c: </a:t>
            </a:r>
            <a:r>
              <a:rPr lang="it-IT" sz="2800" i="1" dirty="0" err="1"/>
              <a:t>Analyse</a:t>
            </a:r>
            <a:r>
              <a:rPr lang="it-IT" sz="2800" i="1" dirty="0"/>
              <a:t> d’un </a:t>
            </a:r>
            <a:r>
              <a:rPr lang="it-IT" sz="2800" i="1" dirty="0" err="1"/>
              <a:t>cas</a:t>
            </a:r>
            <a:r>
              <a:rPr lang="it-IT" sz="2800" i="1" dirty="0"/>
              <a:t> de </a:t>
            </a:r>
            <a:r>
              <a:rPr lang="it-IT" sz="2800" i="1" dirty="0" err="1"/>
              <a:t>traduction</a:t>
            </a:r>
            <a:r>
              <a:rPr lang="it-IT" sz="2800" i="1" dirty="0"/>
              <a:t> </a:t>
            </a:r>
            <a:r>
              <a:rPr lang="it-IT" sz="2800" i="1" dirty="0" err="1"/>
              <a:t>interdomaniale</a:t>
            </a:r>
            <a:r>
              <a:rPr lang="it-IT" sz="2800" i="1" dirty="0"/>
              <a:t> : le </a:t>
            </a:r>
            <a:r>
              <a:rPr lang="it-IT" sz="2800" i="1" dirty="0" err="1"/>
              <a:t>paradigme</a:t>
            </a:r>
            <a:r>
              <a:rPr lang="it-IT" sz="2800" i="1" dirty="0"/>
              <a:t> </a:t>
            </a:r>
            <a:r>
              <a:rPr lang="it-IT" sz="2800" i="1" dirty="0" err="1"/>
              <a:t>épistémologique</a:t>
            </a:r>
            <a:r>
              <a:rPr lang="it-IT" sz="2800" i="1" dirty="0"/>
              <a:t> de la </a:t>
            </a:r>
            <a:r>
              <a:rPr lang="it-IT" sz="2800" i="1" dirty="0" err="1"/>
              <a:t>linguistique</a:t>
            </a:r>
            <a:r>
              <a:rPr lang="it-IT" sz="2800" i="1" dirty="0"/>
              <a:t> et de la </a:t>
            </a:r>
            <a:r>
              <a:rPr lang="it-IT" sz="2800" i="1" dirty="0" err="1"/>
              <a:t>communication</a:t>
            </a:r>
            <a:r>
              <a:rPr lang="it-IT" sz="2800" i="1" dirty="0"/>
              <a:t> </a:t>
            </a:r>
            <a:r>
              <a:rPr lang="it-IT" sz="2800" i="1" dirty="0" err="1"/>
              <a:t>appliqué</a:t>
            </a:r>
            <a:r>
              <a:rPr lang="it-IT" sz="2800" i="1" dirty="0"/>
              <a:t> </a:t>
            </a:r>
            <a:r>
              <a:rPr lang="it-IT" sz="2800" i="1" dirty="0" err="1"/>
              <a:t>au</a:t>
            </a:r>
            <a:r>
              <a:rPr lang="it-IT" sz="2800" i="1" dirty="0"/>
              <a:t> </a:t>
            </a:r>
            <a:r>
              <a:rPr lang="it-IT" sz="2800" i="1" dirty="0" err="1"/>
              <a:t>vocabulaire</a:t>
            </a:r>
            <a:r>
              <a:rPr lang="it-IT" sz="2800" i="1" dirty="0"/>
              <a:t> de la biologie </a:t>
            </a:r>
            <a:r>
              <a:rPr lang="it-IT" sz="2800" i="1" dirty="0" err="1"/>
              <a:t>dans</a:t>
            </a:r>
            <a:r>
              <a:rPr lang="it-IT" sz="2800" i="1" dirty="0"/>
              <a:t> l’</a:t>
            </a:r>
            <a:r>
              <a:rPr lang="it-IT" sz="2800" i="1" dirty="0" err="1"/>
              <a:t>œuvre</a:t>
            </a:r>
            <a:r>
              <a:rPr lang="it-IT" sz="2800" i="1" dirty="0"/>
              <a:t> de François Jacob</a:t>
            </a:r>
            <a:r>
              <a:rPr lang="it-IT" sz="2800" dirty="0"/>
              <a:t>, </a:t>
            </a:r>
            <a:r>
              <a:rPr lang="it-IT" sz="2800" dirty="0" err="1"/>
              <a:t>dans</a:t>
            </a:r>
            <a:r>
              <a:rPr lang="it-IT" sz="2800" dirty="0"/>
              <a:t> Londei (D.), Poli (S.), Giaufret (A.), Rossi (M.), </a:t>
            </a:r>
            <a:r>
              <a:rPr lang="it-IT" sz="2800" dirty="0" err="1"/>
              <a:t>éds</a:t>
            </a:r>
            <a:r>
              <a:rPr lang="it-IT" sz="2800" dirty="0"/>
              <a:t>., </a:t>
            </a:r>
            <a:r>
              <a:rPr lang="it-IT" sz="2800" i="1" dirty="0"/>
              <a:t>Metamorfosi della traduzione in ambito francese-italiano</a:t>
            </a:r>
            <a:r>
              <a:rPr lang="it-IT" sz="2800" dirty="0"/>
              <a:t>, Genova, Genova </a:t>
            </a:r>
            <a:r>
              <a:rPr lang="it-IT" sz="2800" dirty="0" err="1"/>
              <a:t>University</a:t>
            </a:r>
            <a:r>
              <a:rPr lang="it-IT" sz="2800" dirty="0"/>
              <a:t> Press , pp. 299-316. </a:t>
            </a:r>
          </a:p>
          <a:p>
            <a:r>
              <a:rPr lang="fr-FR" sz="2800" dirty="0" err="1"/>
              <a:t>Schlanger</a:t>
            </a:r>
            <a:r>
              <a:rPr lang="fr-FR" sz="2800" dirty="0"/>
              <a:t> (J.), 1995 : </a:t>
            </a:r>
            <a:r>
              <a:rPr lang="fr-FR" sz="2800" i="1" dirty="0"/>
              <a:t>Les métaphores de l'organisme</a:t>
            </a:r>
            <a:r>
              <a:rPr lang="fr-FR" sz="2800" dirty="0"/>
              <a:t>, Paris, L'Harmattan.</a:t>
            </a:r>
            <a:endParaRPr lang="it-IT" sz="2800" dirty="0"/>
          </a:p>
          <a:p>
            <a:r>
              <a:rPr lang="en-US" sz="2800" dirty="0" err="1"/>
              <a:t>Silaški</a:t>
            </a:r>
            <a:r>
              <a:rPr lang="en-US" sz="2800" dirty="0"/>
              <a:t> (N.A.), 2009: « Animal metaphors in some business-related terms in English», </a:t>
            </a:r>
            <a:r>
              <a:rPr lang="en-US" sz="2800" i="1" dirty="0"/>
              <a:t>International conference across languages and cultures</a:t>
            </a:r>
            <a:r>
              <a:rPr lang="en-US" sz="2800" dirty="0"/>
              <a:t>, </a:t>
            </a:r>
            <a:r>
              <a:rPr lang="en-US" sz="2800" dirty="0" err="1"/>
              <a:t>Herceg</a:t>
            </a:r>
            <a:r>
              <a:rPr lang="en-US" sz="2800" dirty="0"/>
              <a:t> Novi, Montenegro, 4-6 </a:t>
            </a:r>
            <a:r>
              <a:rPr lang="en-US" sz="2800" dirty="0" err="1"/>
              <a:t>june</a:t>
            </a:r>
            <a:r>
              <a:rPr lang="en-US" sz="2800" dirty="0"/>
              <a:t> 2009.</a:t>
            </a:r>
            <a:endParaRPr lang="it-IT" sz="2800" dirty="0"/>
          </a:p>
          <a:p>
            <a:r>
              <a:rPr lang="fr-FR" sz="2800" dirty="0" err="1"/>
              <a:t>Stengers</a:t>
            </a:r>
            <a:r>
              <a:rPr lang="fr-FR" sz="2800" dirty="0"/>
              <a:t> (I.), </a:t>
            </a:r>
            <a:r>
              <a:rPr lang="fr-FR" sz="2800" dirty="0" err="1"/>
              <a:t>Schlanger</a:t>
            </a:r>
            <a:r>
              <a:rPr lang="fr-FR" sz="2800" dirty="0"/>
              <a:t> (J.) 1991 : </a:t>
            </a:r>
            <a:r>
              <a:rPr lang="fr-FR" sz="2800" i="1" dirty="0"/>
              <a:t>Les concepts scientifiques : invention et pouvoir</a:t>
            </a:r>
            <a:r>
              <a:rPr lang="fr-FR" sz="2800" dirty="0"/>
              <a:t>, Paris, Folio. </a:t>
            </a:r>
            <a:endParaRPr lang="it-IT" sz="2800" dirty="0"/>
          </a:p>
          <a:p>
            <a:r>
              <a:rPr lang="fr-FR" sz="2800" dirty="0" err="1"/>
              <a:t>Stengers</a:t>
            </a:r>
            <a:r>
              <a:rPr lang="fr-FR" sz="2800" dirty="0"/>
              <a:t> (I.), 2007 : </a:t>
            </a:r>
            <a:r>
              <a:rPr lang="fr-FR" sz="2800" i="1" dirty="0"/>
              <a:t>L’invention des sciences modernes</a:t>
            </a:r>
            <a:r>
              <a:rPr lang="fr-FR" sz="2800" dirty="0"/>
              <a:t>, Paris, Flammarion. </a:t>
            </a:r>
            <a:endParaRPr lang="it-IT" sz="2800" dirty="0"/>
          </a:p>
          <a:p>
            <a:r>
              <a:rPr lang="fr-FR" sz="2800" dirty="0"/>
              <a:t>Temmerman (R.), 2007 : « Les métaphores dans les sciences de la vie et le situé socioculturel », </a:t>
            </a:r>
            <a:r>
              <a:rPr lang="fr-FR" sz="2800" i="1" dirty="0"/>
              <a:t>Cahiers du </a:t>
            </a:r>
            <a:r>
              <a:rPr lang="fr-FR" sz="2800" i="1" dirty="0" err="1"/>
              <a:t>Rifal</a:t>
            </a:r>
            <a:r>
              <a:rPr lang="fr-FR" sz="2800" dirty="0"/>
              <a:t>, 26, pp.72 – 83.</a:t>
            </a:r>
            <a:endParaRPr lang="it-IT" sz="2800" dirty="0"/>
          </a:p>
          <a:p>
            <a:r>
              <a:rPr lang="it-IT" sz="2800" dirty="0"/>
              <a:t> </a:t>
            </a:r>
          </a:p>
          <a:p>
            <a:pPr>
              <a:lnSpc>
                <a:spcPct val="120000"/>
              </a:lnSpc>
              <a:spcBef>
                <a:spcPts val="600"/>
              </a:spcBef>
            </a:pPr>
            <a:endParaRPr lang="it-IT" dirty="0"/>
          </a:p>
        </p:txBody>
      </p:sp>
    </p:spTree>
    <p:extLst>
      <p:ext uri="{BB962C8B-B14F-4D97-AF65-F5344CB8AC3E}">
        <p14:creationId xmlns:p14="http://schemas.microsoft.com/office/powerpoint/2010/main" val="259211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metafora come strategia di creazione neologica</a:t>
            </a:r>
            <a:endParaRPr lang="it-IT" dirty="0"/>
          </a:p>
        </p:txBody>
      </p:sp>
      <p:graphicFrame>
        <p:nvGraphicFramePr>
          <p:cNvPr id="5" name="Diagramma 4"/>
          <p:cNvGraphicFramePr/>
          <p:nvPr>
            <p:extLst>
              <p:ext uri="{D42A27DB-BD31-4B8C-83A1-F6EECF244321}">
                <p14:modId xmlns:p14="http://schemas.microsoft.com/office/powerpoint/2010/main" val="855082218"/>
              </p:ext>
            </p:extLst>
          </p:nvPr>
        </p:nvGraphicFramePr>
        <p:xfrm>
          <a:off x="4378817" y="423452"/>
          <a:ext cx="7071432" cy="5977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637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metafora come strategia di creazione neologica</a:t>
            </a:r>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3886276079"/>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118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metafora come strategia di creazione neologica</a:t>
            </a:r>
          </a:p>
        </p:txBody>
      </p:sp>
      <p:sp>
        <p:nvSpPr>
          <p:cNvPr id="4" name="Titolo 1"/>
          <p:cNvSpPr>
            <a:spLocks noGrp="1"/>
          </p:cNvSpPr>
          <p:nvPr>
            <p:ph idx="1"/>
          </p:nvPr>
        </p:nvSpPr>
        <p:spPr/>
        <p:txBody>
          <a:bodyPr>
            <a:noAutofit/>
          </a:bodyPr>
          <a:lstStyle/>
          <a:p>
            <a:r>
              <a:rPr lang="fr-FR" sz="2800" i="1" dirty="0"/>
              <a:t>L’efficacité d’une métaphore dépend de l’existence de conventions sociales partagées et en particulier, sans doute, de l’autorité conférée par ces conventions à ceux qui en font usage </a:t>
            </a:r>
            <a:r>
              <a:rPr lang="fr-FR" sz="2800" dirty="0"/>
              <a:t>(Fox Keller, 1999 : 12)</a:t>
            </a:r>
            <a:endParaRPr lang="it-IT" sz="2800" dirty="0" smtClean="0"/>
          </a:p>
          <a:p>
            <a:r>
              <a:rPr lang="fr-FR" sz="2800" dirty="0"/>
              <a:t> </a:t>
            </a:r>
            <a:endParaRPr lang="it-IT" sz="2800" dirty="0"/>
          </a:p>
          <a:p>
            <a:endParaRPr lang="it-IT" sz="2800" dirty="0"/>
          </a:p>
        </p:txBody>
      </p:sp>
      <p:graphicFrame>
        <p:nvGraphicFramePr>
          <p:cNvPr id="3" name="Diagramma 2"/>
          <p:cNvGraphicFramePr/>
          <p:nvPr>
            <p:extLst>
              <p:ext uri="{D42A27DB-BD31-4B8C-83A1-F6EECF244321}">
                <p14:modId xmlns:p14="http://schemas.microsoft.com/office/powerpoint/2010/main" val="1610539653"/>
              </p:ext>
            </p:extLst>
          </p:nvPr>
        </p:nvGraphicFramePr>
        <p:xfrm>
          <a:off x="4981262" y="2888729"/>
          <a:ext cx="6043054" cy="3257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79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Comunità d’uso e creazione metaforica</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884623327"/>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testo 3"/>
          <p:cNvSpPr>
            <a:spLocks noGrp="1"/>
          </p:cNvSpPr>
          <p:nvPr>
            <p:ph type="body" sz="half" idx="2"/>
          </p:nvPr>
        </p:nvSpPr>
        <p:spPr/>
        <p:txBody>
          <a:bodyPr/>
          <a:lstStyle/>
          <a:p>
            <a:endParaRPr lang="it-IT" dirty="0" smtClean="0"/>
          </a:p>
          <a:p>
            <a:endParaRPr lang="it-IT" dirty="0"/>
          </a:p>
          <a:p>
            <a:endParaRPr lang="it-IT" dirty="0" smtClean="0"/>
          </a:p>
          <a:p>
            <a:endParaRPr lang="it-IT" dirty="0"/>
          </a:p>
          <a:p>
            <a:endParaRPr lang="it-IT" dirty="0" smtClean="0"/>
          </a:p>
        </p:txBody>
      </p:sp>
    </p:spTree>
    <p:extLst>
      <p:ext uri="{BB962C8B-B14F-4D97-AF65-F5344CB8AC3E}">
        <p14:creationId xmlns:p14="http://schemas.microsoft.com/office/powerpoint/2010/main" val="1980851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metafora </a:t>
            </a:r>
            <a:r>
              <a:rPr lang="it-IT" dirty="0" err="1" smtClean="0"/>
              <a:t>modellizzatrice</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558641326"/>
              </p:ext>
            </p:extLst>
          </p:nvPr>
        </p:nvGraphicFramePr>
        <p:xfrm>
          <a:off x="4800600" y="360608"/>
          <a:ext cx="6492875" cy="6181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075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p:txBody>
          <a:bodyPr>
            <a:normAutofit/>
          </a:bodyPr>
          <a:lstStyle/>
          <a:p>
            <a:pPr lvl="3"/>
            <a:endParaRPr lang="it-IT" sz="2800" i="1" dirty="0" smtClean="0">
              <a:latin typeface="+mj-lt"/>
            </a:endParaRPr>
          </a:p>
          <a:p>
            <a:pPr lvl="3"/>
            <a:r>
              <a:rPr lang="it-IT" sz="2800" i="1" dirty="0" smtClean="0">
                <a:latin typeface="+mj-lt"/>
              </a:rPr>
              <a:t>Selezione naturale</a:t>
            </a:r>
          </a:p>
          <a:p>
            <a:pPr lvl="3"/>
            <a:r>
              <a:rPr lang="it-IT" sz="2800" i="1" dirty="0" smtClean="0">
                <a:latin typeface="+mj-lt"/>
              </a:rPr>
              <a:t>Teoria delle stringhe</a:t>
            </a:r>
          </a:p>
          <a:p>
            <a:pPr lvl="3"/>
            <a:r>
              <a:rPr lang="it-IT" sz="2800" i="1" dirty="0" smtClean="0">
                <a:latin typeface="+mj-lt"/>
              </a:rPr>
              <a:t>Onde elettromagnetiche</a:t>
            </a:r>
          </a:p>
          <a:p>
            <a:pPr lvl="3"/>
            <a:r>
              <a:rPr lang="it-IT" sz="2800" i="1" dirty="0" smtClean="0">
                <a:latin typeface="+mj-lt"/>
              </a:rPr>
              <a:t>Mano invisibile</a:t>
            </a:r>
          </a:p>
          <a:p>
            <a:pPr lvl="3"/>
            <a:r>
              <a:rPr lang="it-IT" sz="2800" i="1" dirty="0" smtClean="0">
                <a:latin typeface="+mj-lt"/>
              </a:rPr>
              <a:t>Buco nero…</a:t>
            </a:r>
            <a:endParaRPr lang="it-IT" sz="2800" i="1" dirty="0">
              <a:latin typeface="+mj-lt"/>
            </a:endParaRPr>
          </a:p>
          <a:p>
            <a:pPr marL="566928" lvl="3" indent="0">
              <a:buNone/>
            </a:pPr>
            <a:endParaRPr lang="it-IT" sz="2800" i="1" dirty="0">
              <a:latin typeface="+mj-lt"/>
            </a:endParaRPr>
          </a:p>
          <a:p>
            <a:pPr lvl="3"/>
            <a:endParaRPr lang="it-IT" sz="1800" i="1" dirty="0">
              <a:latin typeface="Tempus Sans ITC" panose="04020404030D07020202" pitchFamily="82" charset="0"/>
            </a:endParaRPr>
          </a:p>
          <a:p>
            <a:pPr lvl="3"/>
            <a:endParaRPr lang="it-IT" sz="1800" i="1" dirty="0">
              <a:latin typeface="Tempus Sans ITC" panose="04020404030D07020202" pitchFamily="82" charset="0"/>
            </a:endParaRPr>
          </a:p>
          <a:p>
            <a:pPr lvl="3"/>
            <a:endParaRPr lang="it-IT" sz="1800" i="1" dirty="0">
              <a:latin typeface="Tempus Sans ITC" panose="04020404030D07020202" pitchFamily="82" charset="0"/>
            </a:endParaRPr>
          </a:p>
          <a:p>
            <a:pPr lvl="3"/>
            <a:endParaRPr lang="it-IT" sz="1800" i="1" dirty="0"/>
          </a:p>
        </p:txBody>
      </p:sp>
      <p:sp>
        <p:nvSpPr>
          <p:cNvPr id="82948" name="AutoShape 4" descr="Z"/>
          <p:cNvSpPr>
            <a:spLocks noChangeAspect="1" noChangeArrowheads="1"/>
          </p:cNvSpPr>
          <p:nvPr/>
        </p:nvSpPr>
        <p:spPr bwMode="auto">
          <a:xfrm>
            <a:off x="1679575" y="46038"/>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2949" name="AutoShape 5" descr="data:image/jpeg;base64,/9j/4AAQSkZJRgABAQAAAQABAAD/2wCEAAkGBhQRERUSExQVFBUUFx0aGBgXFxwfHhwYGiAZGRkYIBgYHiYhGBokHBwYHy8gIygqLC8sFx4xNjAqNSYrLSkBCQoKDgwOGg8PGiwkHyQsLCw0LCwsLCwsKSwsKSwsLCwsLCwsLCwsLCwpLCwpLCwpLCwsLCksKSwsLCwpLCksLP/AABEIAHgAoAMBIgACEQEDEQH/xAAcAAACAgMBAQAAAAAAAAAAAAAEBQMGAAECBwj/xABCEAACAQIEBAMECQIEAwkAAAABAhEDIQAEEjEFIkFRE2FxBjKBkQcjQlJiobHB4dHwFBWC8XKSwhYkQ0RTY3Oisv/EABkBAQEBAQEBAAAAAAAAAAAAAAABAgMFBP/EACIRAAMAAgICAgMBAAAAAAAAAAABEQIhEjEDUUFhBIHxIv/aAAwDAQACEQMRAD8A9vAxvGRjeANYD4mOVfKon/6GDGaML+I5lWQQZhqZt2LrgBhGN448Qf2Djl8yBG9z2P8ATAEuIMxUIKR1aD8jiTxR5/I4B4hmVDUhJk1BAg+Y7eeAD3cASbY2rTcYC4hXTwmLKXSJI0E23nSLnv3xNlqoKKVBgqI5SLdLGCPQ4AIxmInrHopPy/rjpanSCMAd45dwBJxtzAwPmH+rmOx/MHABOOW2OBnz406wOWNWokAAWNyTa174rHtB9ISUUfwVDkA87nSk9APtPPlA88AW2tWWmpZiFVRckwAPU7Yp/F/pEUSuWXxD/wCo8hPgvvVP/qPxY83457emq12auw2myA/hQfrE+eK5nMxmMxJYkLvGw/5Rv8ZxOSQhZOPe2Su2qrVau42EjSp8lHInrc+ZxUM97S1all5B+Hf/AJjf5Yl4ZwcVgWB1AHT1AkR0+IwPxnLNRqJTUwGKiw+9jPK6LD6s142Diq0vbzIEAjNUibTLkATubi3pih0/pwqmsdOXpimzQupn1aehJHLPcAfE9dhJnsrCcL+Pvpy7sPs6T8mU4o+T+l5XMNl4MXiqfjYoP1w0znttlMzlnQVVSq6ECm7cxO4A6NMWjEohc0cHYz/Fv1x0FwqyfH8swASvQPktVOtzYHv3GGYqDFIbJjFL9u/pCyuRKI58SsrK/hLuANix2Tym/lhr7ccabKZLMZhBz06RK2mGkKpjrBacfLhLVXLElmYkliZJJ3JJ3J3wB7NR+nTW0DL04P2TVIafUpBxffZX2xoZ1YRiKiAa6b2cdzHUT1H5Y+XquTK77YsHs3xOoGWpTfRWo+6/ltpPQqdr2uQbYhUfT5cdSBOMY+mKd7MfSLSzNMeJ9VXQhalMwL/fBPTy3H5mz5biNNxK1FYEm+odP2xSE1dzpMRsevliGqx8Jdp5O8brgbivGKSKVNVAxVo5h2P729cQ57jVBVQGtTHMp94bAyT6QNz2wAyr5MVabI406wQ2k97TMb/DHk/0j+x1HLmg6tVfW7B/Eq20gLeYhImbDHp9D2hy9SfDrUzH4hsNzfcYov0o5xK1NNDK8JV9whr/AFQ+yT5/PAHmdfIRTrvS2WoFpkbkHURfraPni1ZfhGnK8w5hRvP3tF/jOOsxkoyKQrElqZICkn3Vm0Th/mKH1DAAkmkYEXkrtHQ32xwbptFS9i8l9Q5/96p+WkfthR7VZb/vtEd6lMfKMXP2W4a9LLlailGNWo0GNmaQbdxGFXGPZ2rVztOsAvh06isZNyABMCPI4LsnwVE8HrrB8Jx0MsBPxI842OIv8nrAjSEH/HWUwf8AT06Yc1OHUFkmioI38QvAsD9p7/zjdDL0RBSjTbYyE1iOonSwIjpM46DlQIjM6gTUywbYKXBN+kbkm9+sDBGTyNc1qbchRHUwFeQqyLwtj5mBtgqr7QonLqRQDt9WvSCAFhlP+nvhavHqK2przH7us+RlQEB7SG2xNglbgVZiVgG5MHL1ibzf3QOu+22LSvtdxGmi09aAKFCj/DlSNIgCWa4sJne8Yq+Tr16w+py7sO/KIjrzeIfWwxHn6lWly1q1CkbjwxULtb8NG153H5YVh7LBn+MZ2tSrpWeo9N6bIdQAUCBt3Nh3x55lG0Ncf74eUgTUVmDSWADVQlMmYFku7HpcjphNxLMKrR1AEwJ/j4ziiEmZzIYQBviXhFEgsR1gfKcLEzKsfeI9Rv8AGTAw5y2bVAP0HzxHrRpKjl0NnU6XT3W8uinuPPBRz75saCwQpBKtogHuNZ+NpxX6ntDfSoLHsgn8zv8AAHA44yrtN0YbSBY9uoIPYx3xb6HHVZY2pEPBzSAggjWwFpnewM7W2GJjwSpzP44fUp2XUADadSthLT4yNqiAi90IQ335YKE+oHriankaNQ/VsusnaPDcG0QC2lv9JOFZFoYZXhppGfHgkiIUAR15SSCT3ItGGnAs2mWra3qlxocToAIYlD9neYOK9mMvXpnSKrrvK1CT6SHBOIGz2YXdabwfuD/pifgDjLr0Pmno+S9qKLF+YjnMTaRYTf0wX/ntE/a3x5T/ANoII10hJn3XG/X3xv8AHEg41RO4qL2lJFvxLP6YxxYp6n/mlKJ1D+/TENTiVLbWJ7dfljzinnqTEaayehbTHzjEtWiQ0iWj7S8w9Z7YQlK7TztZjyvp/wDjpqgHo8Aj4HBOV4FVzLqurxGYAsajVGCyYglrSN5BM9JwwyjBQWy+TSlScj67OaCIBkEB1UN35Q3a+IuMcXomFfMZiuqgAU6emlStv9nYmbKg33OOrIjK/CMrl7VcwpMEFVg3mBHhlp7jmG0HE6N4aQuX0LuKucYpO6hhRU6iYJ2kemEdLjjf+WWnl/NATUPSPEYs/wAiPTA65CpV1OS1Qi5Nz8z/ALnEKN877Rl1CVMxWzCoABTpk0aIAgAWlnFo2U2GOctUcwKQSiCf/DABgx9skvvq2OBsjRJUaioHMV3uRE+QE7g2mMMshkWsix7xB5li8mNYi1mO1rYlhpKg1PKNTbXpGqJWSZDrYdTJkA3jfE30Yez1POZ5UrcyBWcqftFYgHvvqOD62WRUjUS2oMAIKkTAII3aSZIMWwhy9eplK61aR0tTeVbceh7gi0dccvIn5PHlji4/Ztf4yTZ7x7W+wuVr5V0NKmjKhKOoAKFQSDI6dxj5x1mAPL8u37YvnHvpWzWboNQIpUlcQ5QNqYHdQWJgHrF7xio/4AnmiDFh/ff8sfL+D4PJ4ccufXwu5/S55PKbrPevop9n6NLIUaiKuusuqo8XJmNM9AsRHliq/TjwCitKlmFVVqGp4Z0iNSlWMnuRG/nip+yv0gZnhwakhRkJnRVBhSftAqQRPXp16nAXtD7TZjiVQNWYHTZUUQqTvAk38yZxjH8XPHzc/tu+16Ly73+gXheYPhkMNQaLEgQ0QGBIN7fpgrOcK8NS0q6SCAr6h+IToBLbRHnbHfDuGTrEhSIF1n7InYjt+WLPw32fATWmYzXKRKDSwIiCCqso8wRcAY9FsxNUqdHitajFMmRNqNUahDXUjV7sgG6kYKHFaL2M0G7GXSfI6gV62M4sXHPZ5alPRUqtZpp8sQYgK7D37bNYi98VbOez1dEFSqUVAGtUaGOkRA1CHJFwZ8rSMFkRr0G5vLmdSI7oB7wKsCesw6wPwkYX1sohUrogk20eEvSDP1hn54X0swafPScjbbcT3Xcfpg+jx1YK1aNP/jWmk+plSD8R8caMAeY4U1lCsbbs1ImfIAggfPbfA68MqLJ0FYvNOoD8dINv5w6p5bxSPBqZf0akqn5QVP8ApPXEj5aqkh3yikj3YUGO3uC3lgCq1M09cl6lRmY9yZP+tif6Y3k8shaGJWRMRf09cGcG4N4lUIdKkq5E7EqJ97YgdbkYmOWRWAQhx1dSCDPYwCSDI7WEE4ja6NY4t7My3CaQGohahMjSKhXTF5IFzAsennh/kuB03WFp1qbN7rNVENACtrpgAiTsQTN79CDla8UzSWmpDHnYj3gObTI6WAgfvgqlxWyaucAAQg0ysnrMA6ZBMGb7Wxzbb6OqxS7BMwiKAodQdopqJ9dWoyPXYD5O+G1adDWzAVCrBFDE62J91EUAgqdM6jFi3ecQUeJZKkGZlzAWrUEgFNIRbDSKiEteWKgi4AkwMKvGylekBNZKxcaiGLq0wpa4Xlhduk2Bw2+xUug3McVeuUkWpkKSCACxGqQoJBESJBIjrgirllMyAbn9cA5QhUWnAJEsWAY94XUeUm/TsJ2jDSoN/XHbBaOPkdYLwf2fWpVgACdza3Tr6jBH+QljSOqPEYLttqLjefwHENNtDSJHofnf+98TU6zEjmPKJFz3tHbc/PFlMpwX8Q4SNazcFQ23cTGCqGVAWwjG65MrYteCew/fEy9cFiSiTOWqGxM2t8P64Y8Dz9OhUNWtrQKLaaoWbxdYOpYm0SCRcRgHP02NSEJB1dACdMSYEXsJ+GNZbKTqqmp4iqkEFFlkYgOdB96DB0i8DVIi/PKJnfHLJ4z4GPHuJZgwoclWEhlAWRYmSBykC/mO+Fb5x2iKdMx1RRMsJLFljmPUjfB1ZV06FNTLoq6qfjKeaZB0vfSt9iCLyIGE9bKEEWVjMqwk22JmL2/vriIjQYPq1BZMvWUzvzFS3frII2gi24wqd1c6tOnTYRO356e8T/DejxVYBZBrB5GlgSSfuiZiJkY5p5vUX8WjSqq0lSZm5nmIAJG5tGL0TsRVxoaxO5kjYxvvYn+uGtHixI0khl+7UuPOG3HzGJaudrmh4RpK9JzqVW1aVgkfVljyjV2tbrfAOW4UX1aGKAHY7gHYGw0zEfPFutmZ6CcnnQF0mmytBCkOwPU8wBI0jsB0F8F8NylKsTTLsajAwqqZaLlrmwPn2n1WZDKlpDsikwBcW6WsZA/nEY+peVLrpUg6XJZybTpTZTeDg0iptDum7IxVZWBHLLErHUsoHSegPywJTE1AamsDVzsOaJMmBbUQLgC1sRLYgSSdIJUACGa+md4Hr064Lo5GNJqORa2gzHT3msL9gdiMZ6N2nPFMyPEID/4kUzoprVdxyn3fq4BBIgQv+8vDOH1KlRaeuiHqVAmgIkqdoCW0AR9ogyNpN+aVV6dIssqEk6WvLTZi2nvzCZvEYGzuczBmsaT00PMzeGbm3MSNptueuHZA/NGmtVkpNqRSRPdtiZO8/vacGGvyz/fTFZpMVAbbWNWx67bW2/XDNM8kCSNr38sdfHEocs9ukeRzL6iGFpn0OGtNZYEdr4XLn6f3h88TU+KUxswHx/nGtGQ0zIxJO+F7cUQWLC3c/wA4wcWT7w+Y/rgoHQPiVcByb2Ybb7DabTiDSHEyz6ujQDpmN05WHreMC5ysalQkSZPT+uMzVIieU2usR16aTuJ9McntnXHQfQzNWofC8QwBYPUAG40gE7kGLzMbmMFZjIFKbiqVV00kJckyYkFesXET3wuzSFlUU10lxediBBgjaZxyB4gKKQlTVJJcLyxtDCJ66p8sZl+jfQU+gqBzB3HKzmALjoFk2kSDvFsb8G/2SdI6t0taRNj0PrfAYUEqGLwI/ECTHMHW0mJsZxw1Vt9L62PIzTcE923HrfaMIZo4q8BqOqtytTI94CR2FlBMjs2IHoFSAtQtsCxqAAkT1CiDuAG7bnANLO5hGZkqOgU82+5josz3J8sQ+KzPqKq07shN/Vepw4jkdUOH+7VAe243h5Ivq2sRbz8sGClB5TttDCJ8wLnAGgsQCbG554Exe5Mdhjpz4gdRTVhTMiHAeLi3eI/PF2woG5csSS41sYuzAwV6mbk7bHriShmmq1UWqEpKhPMQTAJEtCyTERA6keeFlOmYAhz7xBa5UWBAIF56fHDijkDTpFmeGg6U0GS1yNRJ6xaJ32GE2WkGeza0DUXxRU1Hlq0i4OnePvJE7bTPfAWY4hUZSPEqFOgaqT8weuCK/s82UNLxCrvVHKFM6O4Mj3o6i2JMm5p1fENNK4IIIflALGIBHlIIIO+LpGezGz7QBNoB277TG+2Bq2bNQcsEnsB+cYnTJ6QYQaCTDEA8o2ELMnpGIVaQNNwpnmGm20Qu1j12tM4g4g9LKMWVdQDte+wjvjrMUDScDUrERsDE9AZPxwRk0pmsiMNIc8xWNQEEiTB8p9cE8Q4erqEpFomDrAPckyACP57DC7LEKsw5a6hi0TCjfb1+eJa9JQFNN2uo1al2bqN+3X1x2tILGpSZ5ufaO0jz7YnzlHMaVZ6dNViRp3XyJHTCiEOXz5QAMQNR3Ak/36YhzebDEEL4iixHQCbyfzw84HwRa9Ji9fQ5MIi0y2ns7W90wRy3uMKc3lalMsraQ6mD2InlI2sZ/wBsVNEhunWD0YBkEAQbQQSVKnuJI7wSDtgtnphFpqh8RBzzVLaxubWgXkdtpwC+cUgK1NF0rHLIki2o3I9Yth9w/j9ClllprTIqWDa0UyxB1tr6/dAtY9t8ttI0kqJXpuvuNveLbfC5G+18F8PyBeXc6VUaSPxEb/AGcAV3vpKmmGPIdLWi+pb7T07emOuGsGYJVqeGrXZwLzcKIJOqdtsUaHOQbxVamGfSh5HBh0JG5iNQkXnv6YUZ7KNSeHi+xJmYm6g+e+LoOELRUldRJjUxMkx1sP0GFvEnDIyAFnYcv4fxEn3Rv5ntjCcZtqoq6ZbxX0hFm55jsvmRa9gLdRtgisqg6JpusAhkFriYlgNMbHfrfG8ZjZzR0roxUSwUi4U9pM6hcDvGJc6tNuZSRp7K3wPoN7jG8ZiQq2Zms2XQeIK2phD1HOqenKwJ/S4OBK1HU0MlRbAgaSIXpCkSNtwPjjMZjNipZuEtSvb3W3uNr+YwBmK8kRKxuZv8sZjMaxdJkE0KIpBH1anqhpPZbGAP3xiVGYs8SiuEI1QS0XkdB54zGYv2E/gzLlqpK6Qi2kCZk+ZkLt0/fDKoxAUnYCNQt84HUbycbxmMZdmk4jWX481MyH1eR/UgXPxwLxHiy1XD1WB0rpheUFbkCRtcm/njMZjSxRlsm4tlqKqDSqGopI1JUA1Uz1KsgAdZkTYiRYzOF9XOOpIZoANlZd4jZm3OMxmA62c5vOiovKZvKn8Q+HwjtiGlWZYrCC4IgwIU35gT2/YYzGY1IZboRV4jU0lfEqamMly51eliPlgRa7iebWTdhqN/OevxxmMwB//Z"/>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2950" name="AutoShape 6" descr="data:image/jpeg;base64,/9j/4AAQSkZJRgABAQAAAQABAAD/2wCEAAkGBhQRERUSExQVFBUUFx0aGBgXFxwfHhwYGiAZGRkYIBgYHiYhGBokHBwYHy8gIygqLC8sFx4xNjAqNSYrLSkBCQoKDgwOGg8PGiwkHyQsLCw0LCwsLCwsKSwsKSwsLCwsLCwsLCwsLCwpLCwpLCwpLCwsLCksKSwsLCwpLCksLP/AABEIAHgAoAMBIgACEQEDEQH/xAAcAAACAgMBAQAAAAAAAAAAAAAEBQMGAAECBwj/xABCEAACAQIEBAMECQIEAwkAAAABAhEDIQAEEjEFIkFRE2FxBjKBkQcjQlJiobHB4dHwFBWC8XKSwhYkQ0RTY3Oisv/EABkBAQEBAQEBAAAAAAAAAAAAAAABAgMFBP/EACIRAAMAAgICAgMBAAAAAAAAAAABEQIhEjEDUUFhBIHxIv/aAAwDAQACEQMRAD8A9vAxvGRjeANYD4mOVfKon/6GDGaML+I5lWQQZhqZt2LrgBhGN448Qf2Djl8yBG9z2P8ATAEuIMxUIKR1aD8jiTxR5/I4B4hmVDUhJk1BAg+Y7eeAD3cASbY2rTcYC4hXTwmLKXSJI0E23nSLnv3xNlqoKKVBgqI5SLdLGCPQ4AIxmInrHopPy/rjpanSCMAd45dwBJxtzAwPmH+rmOx/MHABOOW2OBnz406wOWNWokAAWNyTa174rHtB9ISUUfwVDkA87nSk9APtPPlA88AW2tWWmpZiFVRckwAPU7Yp/F/pEUSuWXxD/wCo8hPgvvVP/qPxY83457emq12auw2myA/hQfrE+eK5nMxmMxJYkLvGw/5Rv8ZxOSQhZOPe2Su2qrVau42EjSp8lHInrc+ZxUM97S1all5B+Hf/AJjf5Yl4ZwcVgWB1AHT1AkR0+IwPxnLNRqJTUwGKiw+9jPK6LD6s142Diq0vbzIEAjNUibTLkATubi3pih0/pwqmsdOXpimzQupn1aehJHLPcAfE9dhJnsrCcL+Pvpy7sPs6T8mU4o+T+l5XMNl4MXiqfjYoP1w0znttlMzlnQVVSq6ECm7cxO4A6NMWjEohc0cHYz/Fv1x0FwqyfH8swASvQPktVOtzYHv3GGYqDFIbJjFL9u/pCyuRKI58SsrK/hLuANix2Tym/lhr7ccabKZLMZhBz06RK2mGkKpjrBacfLhLVXLElmYkliZJJ3JJ3J3wB7NR+nTW0DL04P2TVIafUpBxffZX2xoZ1YRiKiAa6b2cdzHUT1H5Y+XquTK77YsHs3xOoGWpTfRWo+6/ltpPQqdr2uQbYhUfT5cdSBOMY+mKd7MfSLSzNMeJ9VXQhalMwL/fBPTy3H5mz5biNNxK1FYEm+odP2xSE1dzpMRsevliGqx8Jdp5O8brgbivGKSKVNVAxVo5h2P729cQ57jVBVQGtTHMp94bAyT6QNz2wAyr5MVabI406wQ2k97TMb/DHk/0j+x1HLmg6tVfW7B/Eq20gLeYhImbDHp9D2hy9SfDrUzH4hsNzfcYov0o5xK1NNDK8JV9whr/AFQ+yT5/PAHmdfIRTrvS2WoFpkbkHURfraPni1ZfhGnK8w5hRvP3tF/jOOsxkoyKQrElqZICkn3Vm0Th/mKH1DAAkmkYEXkrtHQ32xwbptFS9i8l9Q5/96p+WkfthR7VZb/vtEd6lMfKMXP2W4a9LLlailGNWo0GNmaQbdxGFXGPZ2rVztOsAvh06isZNyABMCPI4LsnwVE8HrrB8Jx0MsBPxI842OIv8nrAjSEH/HWUwf8AT06Yc1OHUFkmioI38QvAsD9p7/zjdDL0RBSjTbYyE1iOonSwIjpM46DlQIjM6gTUywbYKXBN+kbkm9+sDBGTyNc1qbchRHUwFeQqyLwtj5mBtgqr7QonLqRQDt9WvSCAFhlP+nvhavHqK2przH7us+RlQEB7SG2xNglbgVZiVgG5MHL1ibzf3QOu+22LSvtdxGmi09aAKFCj/DlSNIgCWa4sJne8Yq+Tr16w+py7sO/KIjrzeIfWwxHn6lWly1q1CkbjwxULtb8NG153H5YVh7LBn+MZ2tSrpWeo9N6bIdQAUCBt3Nh3x55lG0Ncf74eUgTUVmDSWADVQlMmYFku7HpcjphNxLMKrR1AEwJ/j4ziiEmZzIYQBviXhFEgsR1gfKcLEzKsfeI9Rv8AGTAw5y2bVAP0HzxHrRpKjl0NnU6XT3W8uinuPPBRz75saCwQpBKtogHuNZ+NpxX6ntDfSoLHsgn8zv8AAHA44yrtN0YbSBY9uoIPYx3xb6HHVZY2pEPBzSAggjWwFpnewM7W2GJjwSpzP44fUp2XUADadSthLT4yNqiAi90IQ335YKE+oHriankaNQ/VsusnaPDcG0QC2lv9JOFZFoYZXhppGfHgkiIUAR15SSCT3ItGGnAs2mWra3qlxocToAIYlD9neYOK9mMvXpnSKrrvK1CT6SHBOIGz2YXdabwfuD/pifgDjLr0Pmno+S9qKLF+YjnMTaRYTf0wX/ntE/a3x5T/ANoII10hJn3XG/X3xv8AHEg41RO4qL2lJFvxLP6YxxYp6n/mlKJ1D+/TENTiVLbWJ7dfljzinnqTEaayehbTHzjEtWiQ0iWj7S8w9Z7YQlK7TztZjyvp/wDjpqgHo8Aj4HBOV4FVzLqurxGYAsajVGCyYglrSN5BM9JwwyjBQWy+TSlScj67OaCIBkEB1UN35Q3a+IuMcXomFfMZiuqgAU6emlStv9nYmbKg33OOrIjK/CMrl7VcwpMEFVg3mBHhlp7jmG0HE6N4aQuX0LuKucYpO6hhRU6iYJ2kemEdLjjf+WWnl/NATUPSPEYs/wAiPTA65CpV1OS1Qi5Nz8z/ALnEKN877Rl1CVMxWzCoABTpk0aIAgAWlnFo2U2GOctUcwKQSiCf/DABgx9skvvq2OBsjRJUaioHMV3uRE+QE7g2mMMshkWsix7xB5li8mNYi1mO1rYlhpKg1PKNTbXpGqJWSZDrYdTJkA3jfE30Yez1POZ5UrcyBWcqftFYgHvvqOD62WRUjUS2oMAIKkTAII3aSZIMWwhy9eplK61aR0tTeVbceh7gi0dccvIn5PHlji4/Ztf4yTZ7x7W+wuVr5V0NKmjKhKOoAKFQSDI6dxj5x1mAPL8u37YvnHvpWzWboNQIpUlcQ5QNqYHdQWJgHrF7xio/4AnmiDFh/ff8sfL+D4PJ4ccufXwu5/S55PKbrPevop9n6NLIUaiKuusuqo8XJmNM9AsRHliq/TjwCitKlmFVVqGp4Z0iNSlWMnuRG/nip+yv0gZnhwakhRkJnRVBhSftAqQRPXp16nAXtD7TZjiVQNWYHTZUUQqTvAk38yZxjH8XPHzc/tu+16Ly73+gXheYPhkMNQaLEgQ0QGBIN7fpgrOcK8NS0q6SCAr6h+IToBLbRHnbHfDuGTrEhSIF1n7InYjt+WLPw32fATWmYzXKRKDSwIiCCqso8wRcAY9FsxNUqdHitajFMmRNqNUahDXUjV7sgG6kYKHFaL2M0G7GXSfI6gV62M4sXHPZ5alPRUqtZpp8sQYgK7D37bNYi98VbOez1dEFSqUVAGtUaGOkRA1CHJFwZ8rSMFkRr0G5vLmdSI7oB7wKsCesw6wPwkYX1sohUrogk20eEvSDP1hn54X0swafPScjbbcT3Xcfpg+jx1YK1aNP/jWmk+plSD8R8caMAeY4U1lCsbbs1ImfIAggfPbfA68MqLJ0FYvNOoD8dINv5w6p5bxSPBqZf0akqn5QVP8ApPXEj5aqkh3yikj3YUGO3uC3lgCq1M09cl6lRmY9yZP+tif6Y3k8shaGJWRMRf09cGcG4N4lUIdKkq5E7EqJ97YgdbkYmOWRWAQhx1dSCDPYwCSDI7WEE4ja6NY4t7My3CaQGohahMjSKhXTF5IFzAsennh/kuB03WFp1qbN7rNVENACtrpgAiTsQTN79CDla8UzSWmpDHnYj3gObTI6WAgfvgqlxWyaucAAQg0ysnrMA6ZBMGb7Wxzbb6OqxS7BMwiKAodQdopqJ9dWoyPXYD5O+G1adDWzAVCrBFDE62J91EUAgqdM6jFi3ecQUeJZKkGZlzAWrUEgFNIRbDSKiEteWKgi4AkwMKvGylekBNZKxcaiGLq0wpa4Xlhduk2Bw2+xUug3McVeuUkWpkKSCACxGqQoJBESJBIjrgirllMyAbn9cA5QhUWnAJEsWAY94XUeUm/TsJ2jDSoN/XHbBaOPkdYLwf2fWpVgACdza3Tr6jBH+QljSOqPEYLttqLjefwHENNtDSJHofnf+98TU6zEjmPKJFz3tHbc/PFlMpwX8Q4SNazcFQ23cTGCqGVAWwjG65MrYteCew/fEy9cFiSiTOWqGxM2t8P64Y8Dz9OhUNWtrQKLaaoWbxdYOpYm0SCRcRgHP02NSEJB1dACdMSYEXsJ+GNZbKTqqmp4iqkEFFlkYgOdB96DB0i8DVIi/PKJnfHLJ4z4GPHuJZgwoclWEhlAWRYmSBykC/mO+Fb5x2iKdMx1RRMsJLFljmPUjfB1ZV06FNTLoq6qfjKeaZB0vfSt9iCLyIGE9bKEEWVjMqwk22JmL2/vriIjQYPq1BZMvWUzvzFS3frII2gi24wqd1c6tOnTYRO356e8T/DejxVYBZBrB5GlgSSfuiZiJkY5p5vUX8WjSqq0lSZm5nmIAJG5tGL0TsRVxoaxO5kjYxvvYn+uGtHixI0khl+7UuPOG3HzGJaudrmh4RpK9JzqVW1aVgkfVljyjV2tbrfAOW4UX1aGKAHY7gHYGw0zEfPFutmZ6CcnnQF0mmytBCkOwPU8wBI0jsB0F8F8NylKsTTLsajAwqqZaLlrmwPn2n1WZDKlpDsikwBcW6WsZA/nEY+peVLrpUg6XJZybTpTZTeDg0iptDum7IxVZWBHLLErHUsoHSegPywJTE1AamsDVzsOaJMmBbUQLgC1sRLYgSSdIJUACGa+md4Hr064Lo5GNJqORa2gzHT3msL9gdiMZ6N2nPFMyPEID/4kUzoprVdxyn3fq4BBIgQv+8vDOH1KlRaeuiHqVAmgIkqdoCW0AR9ogyNpN+aVV6dIssqEk6WvLTZi2nvzCZvEYGzuczBmsaT00PMzeGbm3MSNptueuHZA/NGmtVkpNqRSRPdtiZO8/vacGGvyz/fTFZpMVAbbWNWx67bW2/XDNM8kCSNr38sdfHEocs9ukeRzL6iGFpn0OGtNZYEdr4XLn6f3h88TU+KUxswHx/nGtGQ0zIxJO+F7cUQWLC3c/wA4wcWT7w+Y/rgoHQPiVcByb2Ybb7DabTiDSHEyz6ujQDpmN05WHreMC5ysalQkSZPT+uMzVIieU2usR16aTuJ9McntnXHQfQzNWofC8QwBYPUAG40gE7kGLzMbmMFZjIFKbiqVV00kJckyYkFesXET3wuzSFlUU10lxediBBgjaZxyB4gKKQlTVJJcLyxtDCJ66p8sZl+jfQU+gqBzB3HKzmALjoFk2kSDvFsb8G/2SdI6t0taRNj0PrfAYUEqGLwI/ECTHMHW0mJsZxw1Vt9L62PIzTcE923HrfaMIZo4q8BqOqtytTI94CR2FlBMjs2IHoFSAtQtsCxqAAkT1CiDuAG7bnANLO5hGZkqOgU82+5josz3J8sQ+KzPqKq07shN/Vepw4jkdUOH+7VAe243h5Ivq2sRbz8sGClB5TttDCJ8wLnAGgsQCbG554Exe5Mdhjpz4gdRTVhTMiHAeLi3eI/PF2woG5csSS41sYuzAwV6mbk7bHriShmmq1UWqEpKhPMQTAJEtCyTERA6keeFlOmYAhz7xBa5UWBAIF56fHDijkDTpFmeGg6U0GS1yNRJ6xaJ32GE2WkGeza0DUXxRU1Hlq0i4OnePvJE7bTPfAWY4hUZSPEqFOgaqT8weuCK/s82UNLxCrvVHKFM6O4Mj3o6i2JMm5p1fENNK4IIIflALGIBHlIIIO+LpGezGz7QBNoB277TG+2Bq2bNQcsEnsB+cYnTJ6QYQaCTDEA8o2ELMnpGIVaQNNwpnmGm20Qu1j12tM4g4g9LKMWVdQDte+wjvjrMUDScDUrERsDE9AZPxwRk0pmsiMNIc8xWNQEEiTB8p9cE8Q4erqEpFomDrAPckyACP57DC7LEKsw5a6hi0TCjfb1+eJa9JQFNN2uo1al2bqN+3X1x2tILGpSZ5ufaO0jz7YnzlHMaVZ6dNViRp3XyJHTCiEOXz5QAMQNR3Ak/36YhzebDEEL4iixHQCbyfzw84HwRa9Ji9fQ5MIi0y2ns7W90wRy3uMKc3lalMsraQ6mD2InlI2sZ/wBsVNEhunWD0YBkEAQbQQSVKnuJI7wSDtgtnphFpqh8RBzzVLaxubWgXkdtpwC+cUgK1NF0rHLIki2o3I9Yth9w/j9ClllprTIqWDa0UyxB1tr6/dAtY9t8ttI0kqJXpuvuNveLbfC5G+18F8PyBeXc6VUaSPxEb/AGcAV3vpKmmGPIdLWi+pb7T07emOuGsGYJVqeGrXZwLzcKIJOqdtsUaHOQbxVamGfSh5HBh0JG5iNQkXnv6YUZ7KNSeHi+xJmYm6g+e+LoOELRUldRJjUxMkx1sP0GFvEnDIyAFnYcv4fxEn3Rv5ntjCcZtqoq6ZbxX0hFm55jsvmRa9gLdRtgisqg6JpusAhkFriYlgNMbHfrfG8ZjZzR0roxUSwUi4U9pM6hcDvGJc6tNuZSRp7K3wPoN7jG8ZiQq2Zms2XQeIK2phD1HOqenKwJ/S4OBK1HU0MlRbAgaSIXpCkSNtwPjjMZjNipZuEtSvb3W3uNr+YwBmK8kRKxuZv8sZjMaxdJkE0KIpBH1anqhpPZbGAP3xiVGYs8SiuEI1QS0XkdB54zGYv2E/gzLlqpK6Qi2kCZk+ZkLt0/fDKoxAUnYCNQt84HUbycbxmMZdmk4jWX481MyH1eR/UgXPxwLxHiy1XD1WB0rpheUFbkCRtcm/njMZjSxRlsm4tlqKqDSqGopI1JUA1Uz1KsgAdZkTYiRYzOF9XOOpIZoANlZd4jZm3OMxmA62c5vOiovKZvKn8Q+HwjtiGlWZYrCC4IgwIU35gT2/YYzGY1IZboRV4jU0lfEqamMly51eliPlgRa7iebWTdhqN/OevxxmMwB//Z"/>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2951" name="AutoShape 7" descr="data:image/jpeg;base64,/9j/4AAQSkZJRgABAQAAAQABAAD/2wCEAAkGBhQRERUSExQVFBUUFx0aGBgXFxwfHhwYGiAZGRkYIBgYHiYhGBokHBwYHy8gIygqLC8sFx4xNjAqNSYrLSkBCQoKDgwOGg8PGiwkHyQsLCw0LCwsLCwsKSwsKSwsLCwsLCwsLCwsLCwpLCwpLCwpLCwsLCksKSwsLCwpLCksLP/AABEIAHgAoAMBIgACEQEDEQH/xAAcAAACAgMBAQAAAAAAAAAAAAAEBQMGAAECBwj/xABCEAACAQIEBAMECQIEAwkAAAABAhEDIQAEEjEFIkFRE2FxBjKBkQcjQlJiobHB4dHwFBWC8XKSwhYkQ0RTY3Oisv/EABkBAQEBAQEBAAAAAAAAAAAAAAABAgMFBP/EACIRAAMAAgICAgMBAAAAAAAAAAABEQIhEjEDUUFhBIHxIv/aAAwDAQACEQMRAD8A9vAxvGRjeANYD4mOVfKon/6GDGaML+I5lWQQZhqZt2LrgBhGN448Qf2Djl8yBG9z2P8ATAEuIMxUIKR1aD8jiTxR5/I4B4hmVDUhJk1BAg+Y7eeAD3cASbY2rTcYC4hXTwmLKXSJI0E23nSLnv3xNlqoKKVBgqI5SLdLGCPQ4AIxmInrHopPy/rjpanSCMAd45dwBJxtzAwPmH+rmOx/MHABOOW2OBnz406wOWNWokAAWNyTa174rHtB9ISUUfwVDkA87nSk9APtPPlA88AW2tWWmpZiFVRckwAPU7Yp/F/pEUSuWXxD/wCo8hPgvvVP/qPxY83457emq12auw2myA/hQfrE+eK5nMxmMxJYkLvGw/5Rv8ZxOSQhZOPe2Su2qrVau42EjSp8lHInrc+ZxUM97S1all5B+Hf/AJjf5Yl4ZwcVgWB1AHT1AkR0+IwPxnLNRqJTUwGKiw+9jPK6LD6s142Diq0vbzIEAjNUibTLkATubi3pih0/pwqmsdOXpimzQupn1aehJHLPcAfE9dhJnsrCcL+Pvpy7sPs6T8mU4o+T+l5XMNl4MXiqfjYoP1w0znttlMzlnQVVSq6ECm7cxO4A6NMWjEohc0cHYz/Fv1x0FwqyfH8swASvQPktVOtzYHv3GGYqDFIbJjFL9u/pCyuRKI58SsrK/hLuANix2Tym/lhr7ccabKZLMZhBz06RK2mGkKpjrBacfLhLVXLElmYkliZJJ3JJ3J3wB7NR+nTW0DL04P2TVIafUpBxffZX2xoZ1YRiKiAa6b2cdzHUT1H5Y+XquTK77YsHs3xOoGWpTfRWo+6/ltpPQqdr2uQbYhUfT5cdSBOMY+mKd7MfSLSzNMeJ9VXQhalMwL/fBPTy3H5mz5biNNxK1FYEm+odP2xSE1dzpMRsevliGqx8Jdp5O8brgbivGKSKVNVAxVo5h2P729cQ57jVBVQGtTHMp94bAyT6QNz2wAyr5MVabI406wQ2k97TMb/DHk/0j+x1HLmg6tVfW7B/Eq20gLeYhImbDHp9D2hy9SfDrUzH4hsNzfcYov0o5xK1NNDK8JV9whr/AFQ+yT5/PAHmdfIRTrvS2WoFpkbkHURfraPni1ZfhGnK8w5hRvP3tF/jOOsxkoyKQrElqZICkn3Vm0Th/mKH1DAAkmkYEXkrtHQ32xwbptFS9i8l9Q5/96p+WkfthR7VZb/vtEd6lMfKMXP2W4a9LLlailGNWo0GNmaQbdxGFXGPZ2rVztOsAvh06isZNyABMCPI4LsnwVE8HrrB8Jx0MsBPxI842OIv8nrAjSEH/HWUwf8AT06Yc1OHUFkmioI38QvAsD9p7/zjdDL0RBSjTbYyE1iOonSwIjpM46DlQIjM6gTUywbYKXBN+kbkm9+sDBGTyNc1qbchRHUwFeQqyLwtj5mBtgqr7QonLqRQDt9WvSCAFhlP+nvhavHqK2przH7us+RlQEB7SG2xNglbgVZiVgG5MHL1ibzf3QOu+22LSvtdxGmi09aAKFCj/DlSNIgCWa4sJne8Yq+Tr16w+py7sO/KIjrzeIfWwxHn6lWly1q1CkbjwxULtb8NG153H5YVh7LBn+MZ2tSrpWeo9N6bIdQAUCBt3Nh3x55lG0Ncf74eUgTUVmDSWADVQlMmYFku7HpcjphNxLMKrR1AEwJ/j4ziiEmZzIYQBviXhFEgsR1gfKcLEzKsfeI9Rv8AGTAw5y2bVAP0HzxHrRpKjl0NnU6XT3W8uinuPPBRz75saCwQpBKtogHuNZ+NpxX6ntDfSoLHsgn8zv8AAHA44yrtN0YbSBY9uoIPYx3xb6HHVZY2pEPBzSAggjWwFpnewM7W2GJjwSpzP44fUp2XUADadSthLT4yNqiAi90IQ335YKE+oHriankaNQ/VsusnaPDcG0QC2lv9JOFZFoYZXhppGfHgkiIUAR15SSCT3ItGGnAs2mWra3qlxocToAIYlD9neYOK9mMvXpnSKrrvK1CT6SHBOIGz2YXdabwfuD/pifgDjLr0Pmno+S9qKLF+YjnMTaRYTf0wX/ntE/a3x5T/ANoII10hJn3XG/X3xv8AHEg41RO4qL2lJFvxLP6YxxYp6n/mlKJ1D+/TENTiVLbWJ7dfljzinnqTEaayehbTHzjEtWiQ0iWj7S8w9Z7YQlK7TztZjyvp/wDjpqgHo8Aj4HBOV4FVzLqurxGYAsajVGCyYglrSN5BM9JwwyjBQWy+TSlScj67OaCIBkEB1UN35Q3a+IuMcXomFfMZiuqgAU6emlStv9nYmbKg33OOrIjK/CMrl7VcwpMEFVg3mBHhlp7jmG0HE6N4aQuX0LuKucYpO6hhRU6iYJ2kemEdLjjf+WWnl/NATUPSPEYs/wAiPTA65CpV1OS1Qi5Nz8z/ALnEKN877Rl1CVMxWzCoABTpk0aIAgAWlnFo2U2GOctUcwKQSiCf/DABgx9skvvq2OBsjRJUaioHMV3uRE+QE7g2mMMshkWsix7xB5li8mNYi1mO1rYlhpKg1PKNTbXpGqJWSZDrYdTJkA3jfE30Yez1POZ5UrcyBWcqftFYgHvvqOD62WRUjUS2oMAIKkTAII3aSZIMWwhy9eplK61aR0tTeVbceh7gi0dccvIn5PHlji4/Ztf4yTZ7x7W+wuVr5V0NKmjKhKOoAKFQSDI6dxj5x1mAPL8u37YvnHvpWzWboNQIpUlcQ5QNqYHdQWJgHrF7xio/4AnmiDFh/ff8sfL+D4PJ4ccufXwu5/S55PKbrPevop9n6NLIUaiKuusuqo8XJmNM9AsRHliq/TjwCitKlmFVVqGp4Z0iNSlWMnuRG/nip+yv0gZnhwakhRkJnRVBhSftAqQRPXp16nAXtD7TZjiVQNWYHTZUUQqTvAk38yZxjH8XPHzc/tu+16Ly73+gXheYPhkMNQaLEgQ0QGBIN7fpgrOcK8NS0q6SCAr6h+IToBLbRHnbHfDuGTrEhSIF1n7InYjt+WLPw32fATWmYzXKRKDSwIiCCqso8wRcAY9FsxNUqdHitajFMmRNqNUahDXUjV7sgG6kYKHFaL2M0G7GXSfI6gV62M4sXHPZ5alPRUqtZpp8sQYgK7D37bNYi98VbOez1dEFSqUVAGtUaGOkRA1CHJFwZ8rSMFkRr0G5vLmdSI7oB7wKsCesw6wPwkYX1sohUrogk20eEvSDP1hn54X0swafPScjbbcT3Xcfpg+jx1YK1aNP/jWmk+plSD8R8caMAeY4U1lCsbbs1ImfIAggfPbfA68MqLJ0FYvNOoD8dINv5w6p5bxSPBqZf0akqn5QVP8ApPXEj5aqkh3yikj3YUGO3uC3lgCq1M09cl6lRmY9yZP+tif6Y3k8shaGJWRMRf09cGcG4N4lUIdKkq5E7EqJ97YgdbkYmOWRWAQhx1dSCDPYwCSDI7WEE4ja6NY4t7My3CaQGohahMjSKhXTF5IFzAsennh/kuB03WFp1qbN7rNVENACtrpgAiTsQTN79CDla8UzSWmpDHnYj3gObTI6WAgfvgqlxWyaucAAQg0ysnrMA6ZBMGb7Wxzbb6OqxS7BMwiKAodQdopqJ9dWoyPXYD5O+G1adDWzAVCrBFDE62J91EUAgqdM6jFi3ecQUeJZKkGZlzAWrUEgFNIRbDSKiEteWKgi4AkwMKvGylekBNZKxcaiGLq0wpa4Xlhduk2Bw2+xUug3McVeuUkWpkKSCACxGqQoJBESJBIjrgirllMyAbn9cA5QhUWnAJEsWAY94XUeUm/TsJ2jDSoN/XHbBaOPkdYLwf2fWpVgACdza3Tr6jBH+QljSOqPEYLttqLjefwHENNtDSJHofnf+98TU6zEjmPKJFz3tHbc/PFlMpwX8Q4SNazcFQ23cTGCqGVAWwjG65MrYteCew/fEy9cFiSiTOWqGxM2t8P64Y8Dz9OhUNWtrQKLaaoWbxdYOpYm0SCRcRgHP02NSEJB1dACdMSYEXsJ+GNZbKTqqmp4iqkEFFlkYgOdB96DB0i8DVIi/PKJnfHLJ4z4GPHuJZgwoclWEhlAWRYmSBykC/mO+Fb5x2iKdMx1RRMsJLFljmPUjfB1ZV06FNTLoq6qfjKeaZB0vfSt9iCLyIGE9bKEEWVjMqwk22JmL2/vriIjQYPq1BZMvWUzvzFS3frII2gi24wqd1c6tOnTYRO356e8T/DejxVYBZBrB5GlgSSfuiZiJkY5p5vUX8WjSqq0lSZm5nmIAJG5tGL0TsRVxoaxO5kjYxvvYn+uGtHixI0khl+7UuPOG3HzGJaudrmh4RpK9JzqVW1aVgkfVljyjV2tbrfAOW4UX1aGKAHY7gHYGw0zEfPFutmZ6CcnnQF0mmytBCkOwPU8wBI0jsB0F8F8NylKsTTLsajAwqqZaLlrmwPn2n1WZDKlpDsikwBcW6WsZA/nEY+peVLrpUg6XJZybTpTZTeDg0iptDum7IxVZWBHLLErHUsoHSegPywJTE1AamsDVzsOaJMmBbUQLgC1sRLYgSSdIJUACGa+md4Hr064Lo5GNJqORa2gzHT3msL9gdiMZ6N2nPFMyPEID/4kUzoprVdxyn3fq4BBIgQv+8vDOH1KlRaeuiHqVAmgIkqdoCW0AR9ogyNpN+aVV6dIssqEk6WvLTZi2nvzCZvEYGzuczBmsaT00PMzeGbm3MSNptueuHZA/NGmtVkpNqRSRPdtiZO8/vacGGvyz/fTFZpMVAbbWNWx67bW2/XDNM8kCSNr38sdfHEocs9ukeRzL6iGFpn0OGtNZYEdr4XLn6f3h88TU+KUxswHx/nGtGQ0zIxJO+F7cUQWLC3c/wA4wcWT7w+Y/rgoHQPiVcByb2Ybb7DabTiDSHEyz6ujQDpmN05WHreMC5ysalQkSZPT+uMzVIieU2usR16aTuJ9McntnXHQfQzNWofC8QwBYPUAG40gE7kGLzMbmMFZjIFKbiqVV00kJckyYkFesXET3wuzSFlUU10lxediBBgjaZxyB4gKKQlTVJJcLyxtDCJ66p8sZl+jfQU+gqBzB3HKzmALjoFk2kSDvFsb8G/2SdI6t0taRNj0PrfAYUEqGLwI/ECTHMHW0mJsZxw1Vt9L62PIzTcE923HrfaMIZo4q8BqOqtytTI94CR2FlBMjs2IHoFSAtQtsCxqAAkT1CiDuAG7bnANLO5hGZkqOgU82+5josz3J8sQ+KzPqKq07shN/Vepw4jkdUOH+7VAe243h5Ivq2sRbz8sGClB5TttDCJ8wLnAGgsQCbG554Exe5Mdhjpz4gdRTVhTMiHAeLi3eI/PF2woG5csSS41sYuzAwV6mbk7bHriShmmq1UWqEpKhPMQTAJEtCyTERA6keeFlOmYAhz7xBa5UWBAIF56fHDijkDTpFmeGg6U0GS1yNRJ6xaJ32GE2WkGeza0DUXxRU1Hlq0i4OnePvJE7bTPfAWY4hUZSPEqFOgaqT8weuCK/s82UNLxCrvVHKFM6O4Mj3o6i2JMm5p1fENNK4IIIflALGIBHlIIIO+LpGezGz7QBNoB277TG+2Bq2bNQcsEnsB+cYnTJ6QYQaCTDEA8o2ELMnpGIVaQNNwpnmGm20Qu1j12tM4g4g9LKMWVdQDte+wjvjrMUDScDUrERsDE9AZPxwRk0pmsiMNIc8xWNQEEiTB8p9cE8Q4erqEpFomDrAPckyACP57DC7LEKsw5a6hi0TCjfb1+eJa9JQFNN2uo1al2bqN+3X1x2tILGpSZ5ufaO0jz7YnzlHMaVZ6dNViRp3XyJHTCiEOXz5QAMQNR3Ak/36YhzebDEEL4iixHQCbyfzw84HwRa9Ji9fQ5MIi0y2ns7W90wRy3uMKc3lalMsraQ6mD2InlI2sZ/wBsVNEhunWD0YBkEAQbQQSVKnuJI7wSDtgtnphFpqh8RBzzVLaxubWgXkdtpwC+cUgK1NF0rHLIki2o3I9Yth9w/j9ClllprTIqWDa0UyxB1tr6/dAtY9t8ttI0kqJXpuvuNveLbfC5G+18F8PyBeXc6VUaSPxEb/AGcAV3vpKmmGPIdLWi+pb7T07emOuGsGYJVqeGrXZwLzcKIJOqdtsUaHOQbxVamGfSh5HBh0JG5iNQkXnv6YUZ7KNSeHi+xJmYm6g+e+LoOELRUldRJjUxMkx1sP0GFvEnDIyAFnYcv4fxEn3Rv5ntjCcZtqoq6ZbxX0hFm55jsvmRa9gLdRtgisqg6JpusAhkFriYlgNMbHfrfG8ZjZzR0roxUSwUi4U9pM6hcDvGJc6tNuZSRp7K3wPoN7jG8ZiQq2Zms2XQeIK2phD1HOqenKwJ/S4OBK1HU0MlRbAgaSIXpCkSNtwPjjMZjNipZuEtSvb3W3uNr+YwBmK8kRKxuZv8sZjMaxdJkE0KIpBH1anqhpPZbGAP3xiVGYs8SiuEI1QS0XkdB54zGYv2E/gzLlqpK6Qi2kCZk+ZkLt0/fDKoxAUnYCNQt84HUbycbxmMZdmk4jWX481MyH1eR/UgXPxwLxHiy1XD1WB0rpheUFbkCRtcm/njMZjSxRlsm4tlqKqDSqGopI1JUA1Uz1KsgAdZkTYiRYzOF9XOOpIZoANlZd4jZm3OMxmA62c5vOiovKZvKn8Q+HwjtiGlWZYrCC4IgwIU35gT2/YYzGY1IZboRV4jU0lfEqamMly51eliPlgRa7iebWTdhqN/OevxxmMwB//Z"/>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977" y="2073275"/>
            <a:ext cx="3348508" cy="2770978"/>
          </a:xfrm>
          <a:prstGeom prst="rect">
            <a:avLst/>
          </a:prstGeom>
        </p:spPr>
      </p:pic>
    </p:spTree>
    <p:extLst>
      <p:ext uri="{BB962C8B-B14F-4D97-AF65-F5344CB8AC3E}">
        <p14:creationId xmlns:p14="http://schemas.microsoft.com/office/powerpoint/2010/main" val="420263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fade">
                                      <p:cBhvr>
                                        <p:cTn id="7" dur="500"/>
                                        <p:tgtEl>
                                          <p:spTgt spid="8294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947">
                                            <p:txEl>
                                              <p:pRg st="2" end="2"/>
                                            </p:txEl>
                                          </p:spTgt>
                                        </p:tgtEl>
                                        <p:attrNameLst>
                                          <p:attrName>style.visibility</p:attrName>
                                        </p:attrNameLst>
                                      </p:cBhvr>
                                      <p:to>
                                        <p:strVal val="visible"/>
                                      </p:to>
                                    </p:set>
                                    <p:animEffect transition="in" filter="fade">
                                      <p:cBhvr>
                                        <p:cTn id="10" dur="500"/>
                                        <p:tgtEl>
                                          <p:spTgt spid="8294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947">
                                            <p:txEl>
                                              <p:pRg st="3" end="3"/>
                                            </p:txEl>
                                          </p:spTgt>
                                        </p:tgtEl>
                                        <p:attrNameLst>
                                          <p:attrName>style.visibility</p:attrName>
                                        </p:attrNameLst>
                                      </p:cBhvr>
                                      <p:to>
                                        <p:strVal val="visible"/>
                                      </p:to>
                                    </p:set>
                                    <p:animEffect transition="in" filter="fade">
                                      <p:cBhvr>
                                        <p:cTn id="13" dur="500"/>
                                        <p:tgtEl>
                                          <p:spTgt spid="8294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947">
                                            <p:txEl>
                                              <p:pRg st="4" end="4"/>
                                            </p:txEl>
                                          </p:spTgt>
                                        </p:tgtEl>
                                        <p:attrNameLst>
                                          <p:attrName>style.visibility</p:attrName>
                                        </p:attrNameLst>
                                      </p:cBhvr>
                                      <p:to>
                                        <p:strVal val="visible"/>
                                      </p:to>
                                    </p:set>
                                    <p:animEffect transition="in" filter="fade">
                                      <p:cBhvr>
                                        <p:cTn id="16" dur="500"/>
                                        <p:tgtEl>
                                          <p:spTgt spid="8294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947">
                                            <p:txEl>
                                              <p:pRg st="5" end="5"/>
                                            </p:txEl>
                                          </p:spTgt>
                                        </p:tgtEl>
                                        <p:attrNameLst>
                                          <p:attrName>style.visibility</p:attrName>
                                        </p:attrNameLst>
                                      </p:cBhvr>
                                      <p:to>
                                        <p:strVal val="visible"/>
                                      </p:to>
                                    </p:set>
                                    <p:animEffect transition="in" filter="fade">
                                      <p:cBhvr>
                                        <p:cTn id="19" dur="500"/>
                                        <p:tgtEl>
                                          <p:spTgt spid="82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theme/theme1.xml><?xml version="1.0" encoding="utf-8"?>
<a:theme xmlns:a="http://schemas.openxmlformats.org/drawingml/2006/main" name="Retrospettivo">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1614</TotalTime>
  <Words>1254</Words>
  <Application>Microsoft Office PowerPoint</Application>
  <PresentationFormat>Widescreen</PresentationFormat>
  <Paragraphs>312</Paragraphs>
  <Slides>31</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Calibri</vt:lpstr>
      <vt:lpstr>Calibri Light</vt:lpstr>
      <vt:lpstr>Source Sans Pro Light</vt:lpstr>
      <vt:lpstr>Tempus Sans ITC</vt:lpstr>
      <vt:lpstr>Times New Roman</vt:lpstr>
      <vt:lpstr>Retrospettivo</vt:lpstr>
      <vt:lpstr>Orsi, tori e altri animali…</vt:lpstr>
      <vt:lpstr>Definizione di metafora terminologica</vt:lpstr>
      <vt:lpstr>Pluralità delle metafore nelle lingue di specialità</vt:lpstr>
      <vt:lpstr>La metafora come strategia di creazione neologica</vt:lpstr>
      <vt:lpstr>La metafora come strategia di creazione neologica</vt:lpstr>
      <vt:lpstr>La metafora come strategia di creazione neologica</vt:lpstr>
      <vt:lpstr>Comunità d’uso e creazione metaforica</vt:lpstr>
      <vt:lpstr>La metafora modellizzatrice</vt:lpstr>
      <vt:lpstr>Presentazione standard di PowerPoint</vt:lpstr>
      <vt:lpstr>Presentazione standard di PowerPoint</vt:lpstr>
      <vt:lpstr>Presentazione standard di PowerPoint</vt:lpstr>
      <vt:lpstr>Metafora e ideologia</vt:lpstr>
      <vt:lpstr>Un caso eccezionale…</vt:lpstr>
      <vt:lpstr>Presentazione standard di PowerPoint</vt:lpstr>
      <vt:lpstr>Metafore nomadi…   (Gaudin, 2002)</vt:lpstr>
      <vt:lpstr>Metafore e paradigmi – l’esempio dello spazio urbano</vt:lpstr>
      <vt:lpstr>La città post-moderna</vt:lpstr>
      <vt:lpstr>Disponibilità</vt:lpstr>
      <vt:lpstr>Opportunità</vt:lpstr>
      <vt:lpstr>Metafore, paradigmi e ideologie</vt:lpstr>
      <vt:lpstr>Universalità e traducibilità delle metafore terminologiche</vt:lpstr>
      <vt:lpstr>La teoria delle corde – The string theory – La teoria delle stringhe…</vt:lpstr>
      <vt:lpstr>Presentazione standard di PowerPoint</vt:lpstr>
      <vt:lpstr>Presentazione standard di PowerPoint</vt:lpstr>
      <vt:lpstr>Presentazione standard di PowerPoint</vt:lpstr>
      <vt:lpstr>Presentazione standard di PowerPoint</vt:lpstr>
      <vt:lpstr>Presentazione standard di PowerPoint</vt:lpstr>
      <vt:lpstr>Disponibilità e trasparenza</vt:lpstr>
      <vt:lpstr>Disponibilità e trasparenza</vt:lpstr>
      <vt:lpstr>Presentazione standard di PowerPoint</vt:lpstr>
      <vt:lpstr>Grazie!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Métaphores et termes nomades : le rôle de l’analogie dans la création de terminologies</dc:title>
  <dc:creator>micaelarossi</dc:creator>
  <cp:lastModifiedBy>micaela rossi</cp:lastModifiedBy>
  <cp:revision>278</cp:revision>
  <dcterms:created xsi:type="dcterms:W3CDTF">2014-04-01T07:37:58Z</dcterms:created>
  <dcterms:modified xsi:type="dcterms:W3CDTF">2018-11-27T21:39:18Z</dcterms:modified>
</cp:coreProperties>
</file>